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326" r:id="rId3"/>
    <p:sldId id="388" r:id="rId4"/>
    <p:sldId id="390" r:id="rId5"/>
    <p:sldId id="353" r:id="rId6"/>
    <p:sldId id="354" r:id="rId7"/>
    <p:sldId id="355" r:id="rId8"/>
    <p:sldId id="356" r:id="rId9"/>
    <p:sldId id="357" r:id="rId10"/>
    <p:sldId id="358" r:id="rId11"/>
    <p:sldId id="391" r:id="rId12"/>
    <p:sldId id="362" r:id="rId13"/>
    <p:sldId id="359" r:id="rId14"/>
    <p:sldId id="364" r:id="rId15"/>
    <p:sldId id="392" r:id="rId16"/>
    <p:sldId id="393" r:id="rId17"/>
    <p:sldId id="331" r:id="rId18"/>
    <p:sldId id="366" r:id="rId19"/>
    <p:sldId id="332" r:id="rId20"/>
    <p:sldId id="333" r:id="rId21"/>
    <p:sldId id="334" r:id="rId22"/>
    <p:sldId id="350" r:id="rId23"/>
    <p:sldId id="351" r:id="rId24"/>
    <p:sldId id="368" r:id="rId25"/>
    <p:sldId id="349" r:id="rId26"/>
    <p:sldId id="367" r:id="rId27"/>
    <p:sldId id="369" r:id="rId28"/>
    <p:sldId id="394" r:id="rId29"/>
    <p:sldId id="337" r:id="rId30"/>
    <p:sldId id="387" r:id="rId31"/>
    <p:sldId id="371" r:id="rId32"/>
    <p:sldId id="386" r:id="rId33"/>
    <p:sldId id="383" r:id="rId34"/>
    <p:sldId id="398" r:id="rId35"/>
    <p:sldId id="315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FCC66"/>
    <a:srgbClr val="CC66FF"/>
    <a:srgbClr val="760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614" autoAdjust="0"/>
  </p:normalViewPr>
  <p:slideViewPr>
    <p:cSldViewPr snapToGrid="0" snapToObjects="1">
      <p:cViewPr>
        <p:scale>
          <a:sx n="90" d="100"/>
          <a:sy n="90" d="100"/>
        </p:scale>
        <p:origin x="-1544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OSXFUSE%20Volume%200%20(sshfs):arrayCp1:yshen:NM_atacseq:Analysis:analysis_summary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0.xml"/><Relationship Id="rId2" Type="http://schemas.openxmlformats.org/officeDocument/2006/relationships/oleObject" Target="OSXFUSE%20Volume%200%20(sshfs):arrayCp1:yshen:NM_atacseq:Analysis:analysis_summary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1.xml"/><Relationship Id="rId2" Type="http://schemas.openxmlformats.org/officeDocument/2006/relationships/oleObject" Target="OSXFUSE%20Volume%200%20(sshfs):arrayCp1:yshen:NM_atacseq:Analysis:analysis_summar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OSXFUSE%20Volume%200%20(sshfs):arrayCp1:yshen:NM_atacseq:Analysis:analysis_summar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OSXFUSE%20Volume%200%20(sshfs):arrayCp1:yshen:NM_atacseq:Analysis:analysis_summary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OSXFUSE%20Volume%200%20(sshfs):arrayCp1:yshen:NM_atacseq:Analysis:analysis_summary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oleObject" Target="OSXFUSE%20Volume%200%20(sshfs):arrayCp1:yshen:NM_atacseq:Analysis:analysis_summary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oleObject" Target="OSXFUSE%20Volume%200%20(sshfs):arrayCp1:yshen:NM_atacseq:Analysis:analysis_summary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oleObject" Target="OSXFUSE%20Volume%200%20(sshfs):arrayCp1:yshen:NM_atacseq:Analysis:analysis_summary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oleObject" Target="OSXFUSE%20Volume%200%20(sshfs):arrayCp1:yshen:NM_atacseq:Analysis:analysis_summary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9.xml"/><Relationship Id="rId2" Type="http://schemas.openxmlformats.org/officeDocument/2006/relationships/oleObject" Target="OSXFUSE%20Volume%200%20(sshfs):arrayCp1:yshen:NM_atacseq:Analysis:analysis_summar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'4_atacQC'!$M$3</c:f>
              <c:strCache>
                <c:ptCount val="1"/>
                <c:pt idx="0">
                  <c:v>Replicate 1</c:v>
                </c:pt>
              </c:strCache>
            </c:strRef>
          </c:tx>
          <c:invertIfNegative val="0"/>
          <c:cat>
            <c:strRef>
              <c:f>'4_atacQC'!$L$4:$L$10</c:f>
              <c:strCache>
                <c:ptCount val="7"/>
                <c:pt idx="0">
                  <c:v>Blacklist</c:v>
                </c:pt>
                <c:pt idx="1">
                  <c:v>Rmdup</c:v>
                </c:pt>
                <c:pt idx="2">
                  <c:v>PE and q10</c:v>
                </c:pt>
                <c:pt idx="3">
                  <c:v>Trimmed reads (R2)</c:v>
                </c:pt>
                <c:pt idx="4">
                  <c:v>Trimmed reads (R1)</c:v>
                </c:pt>
                <c:pt idx="5">
                  <c:v>Total reads (R2)</c:v>
                </c:pt>
                <c:pt idx="6">
                  <c:v>Total reads (R1)</c:v>
                </c:pt>
              </c:strCache>
            </c:strRef>
          </c:cat>
          <c:val>
            <c:numRef>
              <c:f>'4_atacQC'!$M$4:$M$10</c:f>
              <c:numCache>
                <c:formatCode>General</c:formatCode>
                <c:ptCount val="7"/>
                <c:pt idx="0">
                  <c:v>6.4754711E7</c:v>
                </c:pt>
                <c:pt idx="1">
                  <c:v>6.4940386E7</c:v>
                </c:pt>
                <c:pt idx="2">
                  <c:v>1.15266236E8</c:v>
                </c:pt>
                <c:pt idx="3">
                  <c:v>1.9247531E8</c:v>
                </c:pt>
                <c:pt idx="4">
                  <c:v>1.9247531E8</c:v>
                </c:pt>
                <c:pt idx="5">
                  <c:v>1.92904649E8</c:v>
                </c:pt>
                <c:pt idx="6">
                  <c:v>1.92904649E8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3196408"/>
        <c:axId val="2123199464"/>
      </c:barChart>
      <c:catAx>
        <c:axId val="2123196408"/>
        <c:scaling>
          <c:orientation val="minMax"/>
        </c:scaling>
        <c:delete val="0"/>
        <c:axPos val="l"/>
        <c:majorTickMark val="out"/>
        <c:minorTickMark val="none"/>
        <c:tickLblPos val="nextTo"/>
        <c:crossAx val="2123199464"/>
        <c:crosses val="autoZero"/>
        <c:auto val="1"/>
        <c:lblAlgn val="ctr"/>
        <c:lblOffset val="100"/>
        <c:noMultiLvlLbl val="0"/>
      </c:catAx>
      <c:valAx>
        <c:axId val="2123199464"/>
        <c:scaling>
          <c:orientation val="minMax"/>
        </c:scaling>
        <c:delete val="0"/>
        <c:axPos val="b"/>
        <c:majorGridlines/>
        <c:numFmt formatCode="0.00E+00" sourceLinked="0"/>
        <c:majorTickMark val="out"/>
        <c:minorTickMark val="none"/>
        <c:tickLblPos val="nextTo"/>
        <c:crossAx val="212319640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MACS2 Narrow</c:v>
          </c:tx>
          <c:invertIfNegative val="0"/>
          <c:cat>
            <c:strRef>
              <c:f>'2_peakcalling'!$F$55:$H$55</c:f>
              <c:strCache>
                <c:ptCount val="3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</c:strCache>
            </c:strRef>
          </c:cat>
          <c:val>
            <c:numRef>
              <c:f>'2_peakcalling'!$F$56:$H$56</c:f>
              <c:numCache>
                <c:formatCode>General</c:formatCode>
                <c:ptCount val="3"/>
                <c:pt idx="0">
                  <c:v>0.0998884698906308</c:v>
                </c:pt>
                <c:pt idx="1">
                  <c:v>0.130795082304409</c:v>
                </c:pt>
                <c:pt idx="2">
                  <c:v>0.165070487647459</c:v>
                </c:pt>
              </c:numCache>
            </c:numRef>
          </c:val>
        </c:ser>
        <c:ser>
          <c:idx val="1"/>
          <c:order val="1"/>
          <c:tx>
            <c:v>MACS2 Broad</c:v>
          </c:tx>
          <c:invertIfNegative val="0"/>
          <c:cat>
            <c:strRef>
              <c:f>'2_peakcalling'!$F$55:$H$55</c:f>
              <c:strCache>
                <c:ptCount val="3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</c:strCache>
            </c:strRef>
          </c:cat>
          <c:val>
            <c:numRef>
              <c:f>'2_peakcalling'!$F$57:$H$57</c:f>
              <c:numCache>
                <c:formatCode>General</c:formatCode>
                <c:ptCount val="3"/>
                <c:pt idx="0">
                  <c:v>0.112263384203815</c:v>
                </c:pt>
                <c:pt idx="1">
                  <c:v>0.143811587427084</c:v>
                </c:pt>
                <c:pt idx="2">
                  <c:v>0.179031986867696</c:v>
                </c:pt>
              </c:numCache>
            </c:numRef>
          </c:val>
        </c:ser>
        <c:ser>
          <c:idx val="2"/>
          <c:order val="2"/>
          <c:tx>
            <c:v>ZINBA</c:v>
          </c:tx>
          <c:invertIfNegative val="0"/>
          <c:cat>
            <c:strRef>
              <c:f>'2_peakcalling'!$F$55:$H$55</c:f>
              <c:strCache>
                <c:ptCount val="3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</c:strCache>
            </c:strRef>
          </c:cat>
          <c:val>
            <c:numRef>
              <c:f>'2_peakcalling'!$F$58:$H$58</c:f>
              <c:numCache>
                <c:formatCode>General</c:formatCode>
                <c:ptCount val="3"/>
                <c:pt idx="0">
                  <c:v>0.105978312527717</c:v>
                </c:pt>
                <c:pt idx="1">
                  <c:v>0.152973837770576</c:v>
                </c:pt>
                <c:pt idx="2">
                  <c:v>0.183411730958524</c:v>
                </c:pt>
              </c:numCache>
            </c:numRef>
          </c:val>
        </c:ser>
        <c:ser>
          <c:idx val="3"/>
          <c:order val="3"/>
          <c:tx>
            <c:v>Hotspot</c:v>
          </c:tx>
          <c:invertIfNegative val="0"/>
          <c:cat>
            <c:strRef>
              <c:f>'2_peakcalling'!$F$55:$H$55</c:f>
              <c:strCache>
                <c:ptCount val="3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</c:strCache>
            </c:strRef>
          </c:cat>
          <c:val>
            <c:numRef>
              <c:f>'2_peakcalling'!$F$59:$H$59</c:f>
              <c:numCache>
                <c:formatCode>General</c:formatCode>
                <c:ptCount val="3"/>
                <c:pt idx="0">
                  <c:v>0.171008391960857</c:v>
                </c:pt>
                <c:pt idx="1">
                  <c:v>0.208923039719533</c:v>
                </c:pt>
                <c:pt idx="2">
                  <c:v>0.243337231681928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7495320"/>
        <c:axId val="2127498440"/>
      </c:barChart>
      <c:catAx>
        <c:axId val="2127495320"/>
        <c:scaling>
          <c:orientation val="minMax"/>
        </c:scaling>
        <c:delete val="0"/>
        <c:axPos val="b"/>
        <c:majorTickMark val="out"/>
        <c:minorTickMark val="none"/>
        <c:tickLblPos val="nextTo"/>
        <c:crossAx val="2127498440"/>
        <c:crosses val="autoZero"/>
        <c:auto val="1"/>
        <c:lblAlgn val="ctr"/>
        <c:lblOffset val="100"/>
        <c:noMultiLvlLbl val="0"/>
      </c:catAx>
      <c:valAx>
        <c:axId val="21274984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of Reads in Peak Regions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274953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MACS2 Narrow</c:v>
          </c:tx>
          <c:invertIfNegative val="0"/>
          <c:cat>
            <c:strRef>
              <c:f>'2_peakcalling'!$F$64:$H$64</c:f>
              <c:strCache>
                <c:ptCount val="3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</c:strCache>
            </c:strRef>
          </c:cat>
          <c:val>
            <c:numRef>
              <c:f>'2_peakcalling'!$F$65:$H$65</c:f>
              <c:numCache>
                <c:formatCode>General</c:formatCode>
                <c:ptCount val="3"/>
                <c:pt idx="0">
                  <c:v>0.123131798086474</c:v>
                </c:pt>
                <c:pt idx="1">
                  <c:v>0.163660594165999</c:v>
                </c:pt>
                <c:pt idx="2">
                  <c:v>0.2007012440076</c:v>
                </c:pt>
              </c:numCache>
            </c:numRef>
          </c:val>
        </c:ser>
        <c:ser>
          <c:idx val="1"/>
          <c:order val="1"/>
          <c:tx>
            <c:v>MACS2 Broad</c:v>
          </c:tx>
          <c:invertIfNegative val="0"/>
          <c:cat>
            <c:strRef>
              <c:f>'2_peakcalling'!$F$64:$H$64</c:f>
              <c:strCache>
                <c:ptCount val="3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</c:strCache>
            </c:strRef>
          </c:cat>
          <c:val>
            <c:numRef>
              <c:f>'2_peakcalling'!$F$66:$H$66</c:f>
              <c:numCache>
                <c:formatCode>General</c:formatCode>
                <c:ptCount val="3"/>
                <c:pt idx="0">
                  <c:v>0.153491133641227</c:v>
                </c:pt>
                <c:pt idx="1">
                  <c:v>0.193628333411906</c:v>
                </c:pt>
                <c:pt idx="2">
                  <c:v>0.233227692205718</c:v>
                </c:pt>
              </c:numCache>
            </c:numRef>
          </c:val>
        </c:ser>
        <c:ser>
          <c:idx val="2"/>
          <c:order val="2"/>
          <c:tx>
            <c:v>ZINBA</c:v>
          </c:tx>
          <c:invertIfNegative val="0"/>
          <c:cat>
            <c:strRef>
              <c:f>'2_peakcalling'!$F$64:$H$64</c:f>
              <c:strCache>
                <c:ptCount val="3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</c:strCache>
            </c:strRef>
          </c:cat>
          <c:val>
            <c:numRef>
              <c:f>'2_peakcalling'!$F$67:$H$67</c:f>
              <c:numCache>
                <c:formatCode>General</c:formatCode>
                <c:ptCount val="3"/>
                <c:pt idx="0">
                  <c:v>0.122210552372012</c:v>
                </c:pt>
                <c:pt idx="1">
                  <c:v>0.17546252909058</c:v>
                </c:pt>
                <c:pt idx="2">
                  <c:v>0.205705201336973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7536152"/>
        <c:axId val="2127539128"/>
      </c:barChart>
      <c:catAx>
        <c:axId val="2127536152"/>
        <c:scaling>
          <c:orientation val="minMax"/>
        </c:scaling>
        <c:delete val="0"/>
        <c:axPos val="b"/>
        <c:majorTickMark val="out"/>
        <c:minorTickMark val="none"/>
        <c:tickLblPos val="nextTo"/>
        <c:crossAx val="2127539128"/>
        <c:crosses val="autoZero"/>
        <c:auto val="1"/>
        <c:lblAlgn val="ctr"/>
        <c:lblOffset val="100"/>
        <c:noMultiLvlLbl val="0"/>
      </c:catAx>
      <c:valAx>
        <c:axId val="212753912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of Reads in Peak Regions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275361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8"/>
    </mc:Choice>
    <mc:Fallback>
      <c:style val="3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'4_atacQC'!$N$3</c:f>
              <c:strCache>
                <c:ptCount val="1"/>
                <c:pt idx="0">
                  <c:v>Replicate 2</c:v>
                </c:pt>
              </c:strCache>
            </c:strRef>
          </c:tx>
          <c:invertIfNegative val="0"/>
          <c:cat>
            <c:strRef>
              <c:f>'4_atacQC'!$L$4:$L$10</c:f>
              <c:strCache>
                <c:ptCount val="7"/>
                <c:pt idx="0">
                  <c:v>Blacklist</c:v>
                </c:pt>
                <c:pt idx="1">
                  <c:v>Rmdup</c:v>
                </c:pt>
                <c:pt idx="2">
                  <c:v>PE and q10</c:v>
                </c:pt>
                <c:pt idx="3">
                  <c:v>Trimmed reads (R2)</c:v>
                </c:pt>
                <c:pt idx="4">
                  <c:v>Trimmed reads (R1)</c:v>
                </c:pt>
                <c:pt idx="5">
                  <c:v>Total reads (R2)</c:v>
                </c:pt>
                <c:pt idx="6">
                  <c:v>Total reads (R1)</c:v>
                </c:pt>
              </c:strCache>
            </c:strRef>
          </c:cat>
          <c:val>
            <c:numRef>
              <c:f>'4_atacQC'!$N$4:$N$10</c:f>
              <c:numCache>
                <c:formatCode>General</c:formatCode>
                <c:ptCount val="7"/>
                <c:pt idx="0">
                  <c:v>1.9981554E7</c:v>
                </c:pt>
                <c:pt idx="1">
                  <c:v>2.0040624E7</c:v>
                </c:pt>
                <c:pt idx="2">
                  <c:v>2.8982436E7</c:v>
                </c:pt>
                <c:pt idx="3">
                  <c:v>5.6285504E7</c:v>
                </c:pt>
                <c:pt idx="4">
                  <c:v>5.6285504E7</c:v>
                </c:pt>
                <c:pt idx="5">
                  <c:v>5.6598621E7</c:v>
                </c:pt>
                <c:pt idx="6">
                  <c:v>5.6598621E7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4840216"/>
        <c:axId val="2124843272"/>
      </c:barChart>
      <c:catAx>
        <c:axId val="2124840216"/>
        <c:scaling>
          <c:orientation val="minMax"/>
        </c:scaling>
        <c:delete val="0"/>
        <c:axPos val="l"/>
        <c:majorTickMark val="out"/>
        <c:minorTickMark val="none"/>
        <c:tickLblPos val="nextTo"/>
        <c:crossAx val="2124843272"/>
        <c:crosses val="autoZero"/>
        <c:auto val="1"/>
        <c:lblAlgn val="ctr"/>
        <c:lblOffset val="100"/>
        <c:noMultiLvlLbl val="0"/>
      </c:catAx>
      <c:valAx>
        <c:axId val="2124843272"/>
        <c:scaling>
          <c:orientation val="minMax"/>
        </c:scaling>
        <c:delete val="0"/>
        <c:axPos val="b"/>
        <c:majorGridlines/>
        <c:numFmt formatCode="0.00E+00" sourceLinked="0"/>
        <c:majorTickMark val="out"/>
        <c:minorTickMark val="none"/>
        <c:tickLblPos val="nextTo"/>
        <c:crossAx val="212484021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'4_atacQC'!$O$3</c:f>
              <c:strCache>
                <c:ptCount val="1"/>
                <c:pt idx="0">
                  <c:v>Replicate 3</c:v>
                </c:pt>
              </c:strCache>
            </c:strRef>
          </c:tx>
          <c:invertIfNegative val="0"/>
          <c:cat>
            <c:strRef>
              <c:f>'4_atacQC'!$L$4:$L$10</c:f>
              <c:strCache>
                <c:ptCount val="7"/>
                <c:pt idx="0">
                  <c:v>Blacklist</c:v>
                </c:pt>
                <c:pt idx="1">
                  <c:v>Rmdup</c:v>
                </c:pt>
                <c:pt idx="2">
                  <c:v>PE and q10</c:v>
                </c:pt>
                <c:pt idx="3">
                  <c:v>Trimmed reads (R2)</c:v>
                </c:pt>
                <c:pt idx="4">
                  <c:v>Trimmed reads (R1)</c:v>
                </c:pt>
                <c:pt idx="5">
                  <c:v>Total reads (R2)</c:v>
                </c:pt>
                <c:pt idx="6">
                  <c:v>Total reads (R1)</c:v>
                </c:pt>
              </c:strCache>
            </c:strRef>
          </c:cat>
          <c:val>
            <c:numRef>
              <c:f>'4_atacQC'!$O$4:$O$10</c:f>
              <c:numCache>
                <c:formatCode>General</c:formatCode>
                <c:ptCount val="7"/>
                <c:pt idx="0">
                  <c:v>2.1362892E7</c:v>
                </c:pt>
                <c:pt idx="1">
                  <c:v>2.1423134E7</c:v>
                </c:pt>
                <c:pt idx="2">
                  <c:v>2.5590816E7</c:v>
                </c:pt>
                <c:pt idx="3">
                  <c:v>8.5140566E7</c:v>
                </c:pt>
                <c:pt idx="4">
                  <c:v>8.5140566E7</c:v>
                </c:pt>
                <c:pt idx="5">
                  <c:v>8.5243035E7</c:v>
                </c:pt>
                <c:pt idx="6">
                  <c:v>8.5243035E7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6028216"/>
        <c:axId val="2126031272"/>
      </c:barChart>
      <c:catAx>
        <c:axId val="2126028216"/>
        <c:scaling>
          <c:orientation val="minMax"/>
        </c:scaling>
        <c:delete val="0"/>
        <c:axPos val="l"/>
        <c:majorTickMark val="out"/>
        <c:minorTickMark val="none"/>
        <c:tickLblPos val="nextTo"/>
        <c:crossAx val="2126031272"/>
        <c:crosses val="autoZero"/>
        <c:auto val="1"/>
        <c:lblAlgn val="ctr"/>
        <c:lblOffset val="100"/>
        <c:noMultiLvlLbl val="0"/>
      </c:catAx>
      <c:valAx>
        <c:axId val="2126031272"/>
        <c:scaling>
          <c:orientation val="minMax"/>
        </c:scaling>
        <c:delete val="0"/>
        <c:axPos val="b"/>
        <c:majorGridlines/>
        <c:numFmt formatCode="0.00E+00" sourceLinked="0"/>
        <c:majorTickMark val="out"/>
        <c:minorTickMark val="none"/>
        <c:tickLblPos val="nextTo"/>
        <c:crossAx val="212602821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7"/>
    </mc:Choice>
    <mc:Fallback>
      <c:style val="37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'4_atacQC'!$P$3</c:f>
              <c:strCache>
                <c:ptCount val="1"/>
                <c:pt idx="0">
                  <c:v>Replicate 4</c:v>
                </c:pt>
              </c:strCache>
            </c:strRef>
          </c:tx>
          <c:invertIfNegative val="0"/>
          <c:cat>
            <c:strRef>
              <c:f>'4_atacQC'!$L$4:$L$10</c:f>
              <c:strCache>
                <c:ptCount val="7"/>
                <c:pt idx="0">
                  <c:v>Blacklist</c:v>
                </c:pt>
                <c:pt idx="1">
                  <c:v>Rmdup</c:v>
                </c:pt>
                <c:pt idx="2">
                  <c:v>PE and q10</c:v>
                </c:pt>
                <c:pt idx="3">
                  <c:v>Trimmed reads (R2)</c:v>
                </c:pt>
                <c:pt idx="4">
                  <c:v>Trimmed reads (R1)</c:v>
                </c:pt>
                <c:pt idx="5">
                  <c:v>Total reads (R2)</c:v>
                </c:pt>
                <c:pt idx="6">
                  <c:v>Total reads (R1)</c:v>
                </c:pt>
              </c:strCache>
            </c:strRef>
          </c:cat>
          <c:val>
            <c:numRef>
              <c:f>'4_atacQC'!$P$4:$P$10</c:f>
              <c:numCache>
                <c:formatCode>General</c:formatCode>
                <c:ptCount val="7"/>
                <c:pt idx="0">
                  <c:v>1.6610603E7</c:v>
                </c:pt>
                <c:pt idx="1">
                  <c:v>1.6658206E7</c:v>
                </c:pt>
                <c:pt idx="2">
                  <c:v>1.9659994E7</c:v>
                </c:pt>
                <c:pt idx="3">
                  <c:v>6.275962E7</c:v>
                </c:pt>
                <c:pt idx="4">
                  <c:v>6.275962E7</c:v>
                </c:pt>
                <c:pt idx="5">
                  <c:v>6.2821955E7</c:v>
                </c:pt>
                <c:pt idx="6">
                  <c:v>6.2821955E7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6077240"/>
        <c:axId val="2126080248"/>
      </c:barChart>
      <c:catAx>
        <c:axId val="2126077240"/>
        <c:scaling>
          <c:orientation val="minMax"/>
        </c:scaling>
        <c:delete val="0"/>
        <c:axPos val="l"/>
        <c:majorTickMark val="out"/>
        <c:minorTickMark val="none"/>
        <c:tickLblPos val="nextTo"/>
        <c:crossAx val="2126080248"/>
        <c:crosses val="autoZero"/>
        <c:auto val="1"/>
        <c:lblAlgn val="ctr"/>
        <c:lblOffset val="100"/>
        <c:noMultiLvlLbl val="0"/>
      </c:catAx>
      <c:valAx>
        <c:axId val="2126080248"/>
        <c:scaling>
          <c:orientation val="minMax"/>
        </c:scaling>
        <c:delete val="0"/>
        <c:axPos val="b"/>
        <c:majorGridlines/>
        <c:numFmt formatCode="0.00E+00" sourceLinked="0"/>
        <c:majorTickMark val="out"/>
        <c:minorTickMark val="none"/>
        <c:tickLblPos val="nextTo"/>
        <c:crossAx val="212607724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'5_ChromHMM'!$A$22</c:f>
              <c:strCache>
                <c:ptCount val="1"/>
                <c:pt idx="0">
                  <c:v>1_Active_Promoter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'5_ChromHMM'!$B$22:$E$22</c:f>
              <c:numCache>
                <c:formatCode>General</c:formatCode>
                <c:ptCount val="4"/>
                <c:pt idx="0">
                  <c:v>0.050235742693686</c:v>
                </c:pt>
                <c:pt idx="1">
                  <c:v>0.0735454809971236</c:v>
                </c:pt>
                <c:pt idx="2">
                  <c:v>0.0789586915479421</c:v>
                </c:pt>
                <c:pt idx="3">
                  <c:v>0.0831148634399365</c:v>
                </c:pt>
              </c:numCache>
            </c:numRef>
          </c:val>
        </c:ser>
        <c:ser>
          <c:idx val="1"/>
          <c:order val="1"/>
          <c:tx>
            <c:strRef>
              <c:f>'5_ChromHMM'!$A$23</c:f>
              <c:strCache>
                <c:ptCount val="1"/>
                <c:pt idx="0">
                  <c:v>2_Weak_Promoter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'5_ChromHMM'!$B$23:$E$23</c:f>
              <c:numCache>
                <c:formatCode>General</c:formatCode>
                <c:ptCount val="4"/>
                <c:pt idx="0">
                  <c:v>0.0211917400110086</c:v>
                </c:pt>
                <c:pt idx="1">
                  <c:v>0.0277764181904971</c:v>
                </c:pt>
                <c:pt idx="2">
                  <c:v>0.0289739329300546</c:v>
                </c:pt>
                <c:pt idx="3">
                  <c:v>0.0304503695621405</c:v>
                </c:pt>
              </c:numCache>
            </c:numRef>
          </c:val>
        </c:ser>
        <c:ser>
          <c:idx val="2"/>
          <c:order val="2"/>
          <c:tx>
            <c:strRef>
              <c:f>'5_ChromHMM'!$A$24</c:f>
              <c:strCache>
                <c:ptCount val="1"/>
                <c:pt idx="0">
                  <c:v>3_Poised_Promoter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'5_ChromHMM'!$B$24:$E$24</c:f>
              <c:numCache>
                <c:formatCode>General</c:formatCode>
                <c:ptCount val="4"/>
                <c:pt idx="0">
                  <c:v>0.00485156979543928</c:v>
                </c:pt>
                <c:pt idx="1">
                  <c:v>0.00603426540298117</c:v>
                </c:pt>
                <c:pt idx="2">
                  <c:v>0.00641799808752485</c:v>
                </c:pt>
                <c:pt idx="3">
                  <c:v>0.00650313537684333</c:v>
                </c:pt>
              </c:numCache>
            </c:numRef>
          </c:val>
        </c:ser>
        <c:ser>
          <c:idx val="3"/>
          <c:order val="3"/>
          <c:tx>
            <c:strRef>
              <c:f>'5_ChromHMM'!$A$25</c:f>
              <c:strCache>
                <c:ptCount val="1"/>
                <c:pt idx="0">
                  <c:v>4_Strong_Enhancer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'5_ChromHMM'!$B$25:$E$25</c:f>
              <c:numCache>
                <c:formatCode>General</c:formatCode>
                <c:ptCount val="4"/>
                <c:pt idx="0">
                  <c:v>0.032746698537501</c:v>
                </c:pt>
                <c:pt idx="1">
                  <c:v>0.0449493067456115</c:v>
                </c:pt>
                <c:pt idx="2">
                  <c:v>0.0422611788703514</c:v>
                </c:pt>
                <c:pt idx="3">
                  <c:v>0.0455304963943813</c:v>
                </c:pt>
              </c:numCache>
            </c:numRef>
          </c:val>
        </c:ser>
        <c:ser>
          <c:idx val="4"/>
          <c:order val="4"/>
          <c:tx>
            <c:strRef>
              <c:f>'5_ChromHMM'!$A$26</c:f>
              <c:strCache>
                <c:ptCount val="1"/>
                <c:pt idx="0">
                  <c:v>5_Strong_Enhancer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'5_ChromHMM'!$B$26:$E$26</c:f>
              <c:numCache>
                <c:formatCode>General</c:formatCode>
                <c:ptCount val="4"/>
                <c:pt idx="0">
                  <c:v>0.0203470138257586</c:v>
                </c:pt>
                <c:pt idx="1">
                  <c:v>0.0258416837849549</c:v>
                </c:pt>
                <c:pt idx="2">
                  <c:v>0.0243823729483817</c:v>
                </c:pt>
                <c:pt idx="3">
                  <c:v>0.0259447534806533</c:v>
                </c:pt>
              </c:numCache>
            </c:numRef>
          </c:val>
        </c:ser>
        <c:ser>
          <c:idx val="5"/>
          <c:order val="5"/>
          <c:tx>
            <c:strRef>
              <c:f>'5_ChromHMM'!$A$27</c:f>
              <c:strCache>
                <c:ptCount val="1"/>
                <c:pt idx="0">
                  <c:v>6_Weak_Enhancer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'5_ChromHMM'!$B$27:$E$27</c:f>
              <c:numCache>
                <c:formatCode>General</c:formatCode>
                <c:ptCount val="4"/>
                <c:pt idx="0">
                  <c:v>0.0262661044074461</c:v>
                </c:pt>
                <c:pt idx="1">
                  <c:v>0.034085637183174</c:v>
                </c:pt>
                <c:pt idx="2">
                  <c:v>0.0364313502123214</c:v>
                </c:pt>
                <c:pt idx="3">
                  <c:v>0.0386007058262725</c:v>
                </c:pt>
              </c:numCache>
            </c:numRef>
          </c:val>
        </c:ser>
        <c:ser>
          <c:idx val="6"/>
          <c:order val="6"/>
          <c:tx>
            <c:strRef>
              <c:f>'5_ChromHMM'!$A$28</c:f>
              <c:strCache>
                <c:ptCount val="1"/>
                <c:pt idx="0">
                  <c:v>7_Weak_Enhancer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'5_ChromHMM'!$B$28:$E$28</c:f>
              <c:numCache>
                <c:formatCode>General</c:formatCode>
                <c:ptCount val="4"/>
                <c:pt idx="0">
                  <c:v>0.0333542373465307</c:v>
                </c:pt>
                <c:pt idx="1">
                  <c:v>0.0367789211990219</c:v>
                </c:pt>
                <c:pt idx="2">
                  <c:v>0.0351596590948454</c:v>
                </c:pt>
                <c:pt idx="3">
                  <c:v>0.0365461747535595</c:v>
                </c:pt>
              </c:numCache>
            </c:numRef>
          </c:val>
        </c:ser>
        <c:ser>
          <c:idx val="7"/>
          <c:order val="7"/>
          <c:tx>
            <c:strRef>
              <c:f>'5_ChromHMM'!$A$29</c:f>
              <c:strCache>
                <c:ptCount val="1"/>
                <c:pt idx="0">
                  <c:v>8_Insulator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'5_ChromHMM'!$B$29:$E$29</c:f>
              <c:numCache>
                <c:formatCode>General</c:formatCode>
                <c:ptCount val="4"/>
                <c:pt idx="0">
                  <c:v>0.015372487725256</c:v>
                </c:pt>
                <c:pt idx="1">
                  <c:v>0.0200410838916733</c:v>
                </c:pt>
                <c:pt idx="2">
                  <c:v>0.0235507439723049</c:v>
                </c:pt>
                <c:pt idx="3">
                  <c:v>0.0242027938419815</c:v>
                </c:pt>
              </c:numCache>
            </c:numRef>
          </c:val>
        </c:ser>
        <c:ser>
          <c:idx val="8"/>
          <c:order val="8"/>
          <c:tx>
            <c:strRef>
              <c:f>'5_ChromHMM'!$A$30</c:f>
              <c:strCache>
                <c:ptCount val="1"/>
                <c:pt idx="0">
                  <c:v>9_Txn_Transition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'5_ChromHMM'!$B$30:$E$30</c:f>
              <c:numCache>
                <c:formatCode>General</c:formatCode>
                <c:ptCount val="4"/>
                <c:pt idx="0">
                  <c:v>0.00869910453310493</c:v>
                </c:pt>
                <c:pt idx="1">
                  <c:v>0.00861959985694806</c:v>
                </c:pt>
                <c:pt idx="2">
                  <c:v>0.00694086736945541</c:v>
                </c:pt>
                <c:pt idx="3">
                  <c:v>0.00722460226157954</c:v>
                </c:pt>
              </c:numCache>
            </c:numRef>
          </c:val>
        </c:ser>
        <c:ser>
          <c:idx val="9"/>
          <c:order val="9"/>
          <c:tx>
            <c:strRef>
              <c:f>'5_ChromHMM'!$A$31</c:f>
              <c:strCache>
                <c:ptCount val="1"/>
                <c:pt idx="0">
                  <c:v>10_Txn_Elongation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'5_ChromHMM'!$B$31:$E$31</c:f>
              <c:numCache>
                <c:formatCode>General</c:formatCode>
                <c:ptCount val="4"/>
                <c:pt idx="0">
                  <c:v>0.0457137087678455</c:v>
                </c:pt>
                <c:pt idx="1">
                  <c:v>0.0409469153400181</c:v>
                </c:pt>
                <c:pt idx="2">
                  <c:v>0.0313362535372083</c:v>
                </c:pt>
                <c:pt idx="3">
                  <c:v>0.0325188676172683</c:v>
                </c:pt>
              </c:numCache>
            </c:numRef>
          </c:val>
        </c:ser>
        <c:ser>
          <c:idx val="10"/>
          <c:order val="10"/>
          <c:tx>
            <c:strRef>
              <c:f>'5_ChromHMM'!$A$32</c:f>
              <c:strCache>
                <c:ptCount val="1"/>
                <c:pt idx="0">
                  <c:v>11_Weak_Txn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'5_ChromHMM'!$B$32:$E$32</c:f>
              <c:numCache>
                <c:formatCode>General</c:formatCode>
                <c:ptCount val="4"/>
                <c:pt idx="0">
                  <c:v>0.0928246749491322</c:v>
                </c:pt>
                <c:pt idx="1">
                  <c:v>0.0846731440407488</c:v>
                </c:pt>
                <c:pt idx="2">
                  <c:v>0.0683032990102651</c:v>
                </c:pt>
                <c:pt idx="3">
                  <c:v>0.0699049275935377</c:v>
                </c:pt>
              </c:numCache>
            </c:numRef>
          </c:val>
        </c:ser>
        <c:ser>
          <c:idx val="11"/>
          <c:order val="11"/>
          <c:tx>
            <c:strRef>
              <c:f>'5_ChromHMM'!$A$33</c:f>
              <c:strCache>
                <c:ptCount val="1"/>
                <c:pt idx="0">
                  <c:v>12_Repressed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'5_ChromHMM'!$B$33:$E$33</c:f>
              <c:numCache>
                <c:formatCode>General</c:formatCode>
                <c:ptCount val="4"/>
                <c:pt idx="0">
                  <c:v>0.031344916356742</c:v>
                </c:pt>
                <c:pt idx="1">
                  <c:v>0.0297507891528357</c:v>
                </c:pt>
                <c:pt idx="2">
                  <c:v>0.0269658246645632</c:v>
                </c:pt>
                <c:pt idx="3">
                  <c:v>0.0273521677689847</c:v>
                </c:pt>
              </c:numCache>
            </c:numRef>
          </c:val>
        </c:ser>
        <c:ser>
          <c:idx val="12"/>
          <c:order val="12"/>
          <c:tx>
            <c:strRef>
              <c:f>'5_ChromHMM'!$A$34</c:f>
              <c:strCache>
                <c:ptCount val="1"/>
                <c:pt idx="0">
                  <c:v>13_Heterochrom/lo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'5_ChromHMM'!$B$34:$E$34</c:f>
              <c:numCache>
                <c:formatCode>General</c:formatCode>
                <c:ptCount val="4"/>
                <c:pt idx="0">
                  <c:v>0.631164580442649</c:v>
                </c:pt>
                <c:pt idx="1">
                  <c:v>0.584848806053823</c:v>
                </c:pt>
                <c:pt idx="2">
                  <c:v>0.608467523966324</c:v>
                </c:pt>
                <c:pt idx="3">
                  <c:v>0.591066561520975</c:v>
                </c:pt>
              </c:numCache>
            </c:numRef>
          </c:val>
        </c:ser>
        <c:ser>
          <c:idx val="13"/>
          <c:order val="13"/>
          <c:tx>
            <c:strRef>
              <c:f>'5_ChromHMM'!$A$35</c:f>
              <c:strCache>
                <c:ptCount val="1"/>
                <c:pt idx="0">
                  <c:v>14_Repetitive/CNV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'5_ChromHMM'!$B$35:$E$35</c:f>
              <c:numCache>
                <c:formatCode>General</c:formatCode>
                <c:ptCount val="4"/>
                <c:pt idx="0">
                  <c:v>0.00130784306951814</c:v>
                </c:pt>
                <c:pt idx="1">
                  <c:v>0.00113819976164016</c:v>
                </c:pt>
                <c:pt idx="2">
                  <c:v>0.00105229198368835</c:v>
                </c:pt>
                <c:pt idx="3">
                  <c:v>0.00107268833045977</c:v>
                </c:pt>
              </c:numCache>
            </c:numRef>
          </c:val>
        </c:ser>
        <c:ser>
          <c:idx val="14"/>
          <c:order val="14"/>
          <c:tx>
            <c:strRef>
              <c:f>'5_ChromHMM'!$A$36</c:f>
              <c:strCache>
                <c:ptCount val="1"/>
                <c:pt idx="0">
                  <c:v>15_Repetitive/CNV</c:v>
                </c:pt>
              </c:strCache>
            </c:strRef>
          </c:tx>
          <c:invertIfNegative val="0"/>
          <c:cat>
            <c:strRef>
              <c:f>'5_ChromHMM'!$B$21:$E$21</c:f>
              <c:strCache>
                <c:ptCount val="4"/>
                <c:pt idx="0">
                  <c:v>GM12878_Rep1</c:v>
                </c:pt>
                <c:pt idx="1">
                  <c:v>GM12878_Rep2</c:v>
                </c:pt>
                <c:pt idx="2">
                  <c:v>GM12878_Rep3</c:v>
                </c:pt>
                <c:pt idx="3">
                  <c:v>GM12878_Rep4</c:v>
                </c:pt>
              </c:strCache>
            </c:strRef>
          </c:cat>
          <c:val>
            <c:numRef>
              <c:f>'5_ChromHMM'!$B$36:$E$36</c:f>
              <c:numCache>
                <c:formatCode>General</c:formatCode>
                <c:ptCount val="4"/>
                <c:pt idx="0">
                  <c:v>0.000580312990664108</c:v>
                </c:pt>
                <c:pt idx="1">
                  <c:v>0.000610763306998044</c:v>
                </c:pt>
                <c:pt idx="2">
                  <c:v>0.000595003710171825</c:v>
                </c:pt>
                <c:pt idx="3">
                  <c:v>0.000610032037969964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54688136"/>
        <c:axId val="2054691080"/>
      </c:barChart>
      <c:catAx>
        <c:axId val="2054688136"/>
        <c:scaling>
          <c:orientation val="minMax"/>
        </c:scaling>
        <c:delete val="0"/>
        <c:axPos val="b"/>
        <c:majorTickMark val="out"/>
        <c:minorTickMark val="none"/>
        <c:tickLblPos val="nextTo"/>
        <c:crossAx val="2054691080"/>
        <c:crosses val="autoZero"/>
        <c:auto val="1"/>
        <c:lblAlgn val="ctr"/>
        <c:lblOffset val="100"/>
        <c:noMultiLvlLbl val="0"/>
      </c:catAx>
      <c:valAx>
        <c:axId val="20546910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54688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150889633271"/>
          <c:y val="0.0330965514337446"/>
          <c:w val="0.276391656153478"/>
          <c:h val="0.805464440608025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'6_chr_dist'!$A$2:$A$25</c:f>
              <c:strCache>
                <c:ptCount val="24"/>
                <c:pt idx="0">
                  <c:v>chr1</c:v>
                </c:pt>
                <c:pt idx="1">
                  <c:v>chr2</c:v>
                </c:pt>
                <c:pt idx="2">
                  <c:v>chr3</c:v>
                </c:pt>
                <c:pt idx="3">
                  <c:v>chr4</c:v>
                </c:pt>
                <c:pt idx="4">
                  <c:v>chr5</c:v>
                </c:pt>
                <c:pt idx="5">
                  <c:v>chr6</c:v>
                </c:pt>
                <c:pt idx="6">
                  <c:v>chr7</c:v>
                </c:pt>
                <c:pt idx="7">
                  <c:v>chr8</c:v>
                </c:pt>
                <c:pt idx="8">
                  <c:v>chr9</c:v>
                </c:pt>
                <c:pt idx="9">
                  <c:v>chr10</c:v>
                </c:pt>
                <c:pt idx="10">
                  <c:v>chr11</c:v>
                </c:pt>
                <c:pt idx="11">
                  <c:v>chr12</c:v>
                </c:pt>
                <c:pt idx="12">
                  <c:v>chr13</c:v>
                </c:pt>
                <c:pt idx="13">
                  <c:v>chr14</c:v>
                </c:pt>
                <c:pt idx="14">
                  <c:v>chr15</c:v>
                </c:pt>
                <c:pt idx="15">
                  <c:v>chr16</c:v>
                </c:pt>
                <c:pt idx="16">
                  <c:v>chr17</c:v>
                </c:pt>
                <c:pt idx="17">
                  <c:v>chr18</c:v>
                </c:pt>
                <c:pt idx="18">
                  <c:v>chr19</c:v>
                </c:pt>
                <c:pt idx="19">
                  <c:v>chr20</c:v>
                </c:pt>
                <c:pt idx="20">
                  <c:v>chr21</c:v>
                </c:pt>
                <c:pt idx="21">
                  <c:v>chr22</c:v>
                </c:pt>
                <c:pt idx="22">
                  <c:v>chrX</c:v>
                </c:pt>
                <c:pt idx="23">
                  <c:v>chrY</c:v>
                </c:pt>
              </c:strCache>
            </c:strRef>
          </c:cat>
          <c:val>
            <c:numRef>
              <c:f>'6_chr_dist'!$C$2:$C$25</c:f>
              <c:numCache>
                <c:formatCode>General</c:formatCode>
                <c:ptCount val="24"/>
                <c:pt idx="0">
                  <c:v>1.704909E6</c:v>
                </c:pt>
                <c:pt idx="1">
                  <c:v>1.705523E6</c:v>
                </c:pt>
                <c:pt idx="2">
                  <c:v>1.565045E6</c:v>
                </c:pt>
                <c:pt idx="3">
                  <c:v>1.370251E6</c:v>
                </c:pt>
                <c:pt idx="4">
                  <c:v>1.342016E6</c:v>
                </c:pt>
                <c:pt idx="5">
                  <c:v>1.282266E6</c:v>
                </c:pt>
                <c:pt idx="6">
                  <c:v>1.075652E6</c:v>
                </c:pt>
                <c:pt idx="7">
                  <c:v>1.061394E6</c:v>
                </c:pt>
                <c:pt idx="8">
                  <c:v>758309.0</c:v>
                </c:pt>
                <c:pt idx="9">
                  <c:v>958104.0</c:v>
                </c:pt>
                <c:pt idx="10">
                  <c:v>984286.0</c:v>
                </c:pt>
                <c:pt idx="11">
                  <c:v>946026.0</c:v>
                </c:pt>
                <c:pt idx="12">
                  <c:v>614551.0</c:v>
                </c:pt>
                <c:pt idx="13">
                  <c:v>537072.0</c:v>
                </c:pt>
                <c:pt idx="14">
                  <c:v>450417.0</c:v>
                </c:pt>
                <c:pt idx="15">
                  <c:v>566965.0</c:v>
                </c:pt>
                <c:pt idx="16">
                  <c:v>491326.0</c:v>
                </c:pt>
                <c:pt idx="17">
                  <c:v>509432.0</c:v>
                </c:pt>
                <c:pt idx="18">
                  <c:v>383596.0</c:v>
                </c:pt>
                <c:pt idx="19">
                  <c:v>402205.0</c:v>
                </c:pt>
                <c:pt idx="20">
                  <c:v>193010.0</c:v>
                </c:pt>
                <c:pt idx="21">
                  <c:v>202299.0</c:v>
                </c:pt>
                <c:pt idx="22">
                  <c:v>875179.0</c:v>
                </c:pt>
                <c:pt idx="23">
                  <c:v>1721.0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6141960"/>
        <c:axId val="2126144952"/>
      </c:barChart>
      <c:catAx>
        <c:axId val="2126141960"/>
        <c:scaling>
          <c:orientation val="minMax"/>
        </c:scaling>
        <c:delete val="0"/>
        <c:axPos val="b"/>
        <c:majorTickMark val="out"/>
        <c:minorTickMark val="none"/>
        <c:tickLblPos val="nextTo"/>
        <c:crossAx val="2126144952"/>
        <c:crosses val="autoZero"/>
        <c:auto val="1"/>
        <c:lblAlgn val="ctr"/>
        <c:lblOffset val="100"/>
        <c:noMultiLvlLbl val="0"/>
      </c:catAx>
      <c:valAx>
        <c:axId val="2126144952"/>
        <c:scaling>
          <c:orientation val="minMax"/>
        </c:scaling>
        <c:delete val="0"/>
        <c:axPos val="l"/>
        <c:numFmt formatCode="0.00E+00" sourceLinked="0"/>
        <c:majorTickMark val="out"/>
        <c:minorTickMark val="none"/>
        <c:tickLblPos val="nextTo"/>
        <c:crossAx val="212614196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'6_chr_dist'!$A$2:$A$25</c:f>
              <c:strCache>
                <c:ptCount val="24"/>
                <c:pt idx="0">
                  <c:v>chr1</c:v>
                </c:pt>
                <c:pt idx="1">
                  <c:v>chr2</c:v>
                </c:pt>
                <c:pt idx="2">
                  <c:v>chr3</c:v>
                </c:pt>
                <c:pt idx="3">
                  <c:v>chr4</c:v>
                </c:pt>
                <c:pt idx="4">
                  <c:v>chr5</c:v>
                </c:pt>
                <c:pt idx="5">
                  <c:v>chr6</c:v>
                </c:pt>
                <c:pt idx="6">
                  <c:v>chr7</c:v>
                </c:pt>
                <c:pt idx="7">
                  <c:v>chr8</c:v>
                </c:pt>
                <c:pt idx="8">
                  <c:v>chr9</c:v>
                </c:pt>
                <c:pt idx="9">
                  <c:v>chr10</c:v>
                </c:pt>
                <c:pt idx="10">
                  <c:v>chr11</c:v>
                </c:pt>
                <c:pt idx="11">
                  <c:v>chr12</c:v>
                </c:pt>
                <c:pt idx="12">
                  <c:v>chr13</c:v>
                </c:pt>
                <c:pt idx="13">
                  <c:v>chr14</c:v>
                </c:pt>
                <c:pt idx="14">
                  <c:v>chr15</c:v>
                </c:pt>
                <c:pt idx="15">
                  <c:v>chr16</c:v>
                </c:pt>
                <c:pt idx="16">
                  <c:v>chr17</c:v>
                </c:pt>
                <c:pt idx="17">
                  <c:v>chr18</c:v>
                </c:pt>
                <c:pt idx="18">
                  <c:v>chr19</c:v>
                </c:pt>
                <c:pt idx="19">
                  <c:v>chr20</c:v>
                </c:pt>
                <c:pt idx="20">
                  <c:v>chr21</c:v>
                </c:pt>
                <c:pt idx="21">
                  <c:v>chr22</c:v>
                </c:pt>
                <c:pt idx="22">
                  <c:v>chrX</c:v>
                </c:pt>
                <c:pt idx="23">
                  <c:v>chrY</c:v>
                </c:pt>
              </c:strCache>
            </c:strRef>
          </c:cat>
          <c:val>
            <c:numRef>
              <c:f>'6_chr_dist'!$D$2:$D$25</c:f>
              <c:numCache>
                <c:formatCode>General</c:formatCode>
                <c:ptCount val="24"/>
                <c:pt idx="0">
                  <c:v>2.87961E6</c:v>
                </c:pt>
                <c:pt idx="1">
                  <c:v>2.221294E6</c:v>
                </c:pt>
                <c:pt idx="2">
                  <c:v>1.646568E6</c:v>
                </c:pt>
                <c:pt idx="3">
                  <c:v>1.487108E6</c:v>
                </c:pt>
                <c:pt idx="4">
                  <c:v>1.657608E6</c:v>
                </c:pt>
                <c:pt idx="5">
                  <c:v>1.399818E6</c:v>
                </c:pt>
                <c:pt idx="6">
                  <c:v>1.451896E6</c:v>
                </c:pt>
                <c:pt idx="7">
                  <c:v>1.246744E6</c:v>
                </c:pt>
                <c:pt idx="8">
                  <c:v>1.147336E6</c:v>
                </c:pt>
                <c:pt idx="9">
                  <c:v>1.260796E6</c:v>
                </c:pt>
                <c:pt idx="10">
                  <c:v>1.366084E6</c:v>
                </c:pt>
                <c:pt idx="11">
                  <c:v>1.121816E6</c:v>
                </c:pt>
                <c:pt idx="12">
                  <c:v>667666.0</c:v>
                </c:pt>
                <c:pt idx="13">
                  <c:v>808404.0</c:v>
                </c:pt>
                <c:pt idx="14">
                  <c:v>762338.0</c:v>
                </c:pt>
                <c:pt idx="15">
                  <c:v>976570.0</c:v>
                </c:pt>
                <c:pt idx="16">
                  <c:v>5.604824E6</c:v>
                </c:pt>
                <c:pt idx="17">
                  <c:v>606436.0</c:v>
                </c:pt>
                <c:pt idx="18">
                  <c:v>862270.0</c:v>
                </c:pt>
                <c:pt idx="19">
                  <c:v>618796.0</c:v>
                </c:pt>
                <c:pt idx="20">
                  <c:v>331890.0</c:v>
                </c:pt>
                <c:pt idx="21">
                  <c:v>410304.0</c:v>
                </c:pt>
                <c:pt idx="22">
                  <c:v>665866.0</c:v>
                </c:pt>
                <c:pt idx="23">
                  <c:v>201884.0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6178024"/>
        <c:axId val="2126180968"/>
      </c:barChart>
      <c:catAx>
        <c:axId val="2126178024"/>
        <c:scaling>
          <c:orientation val="minMax"/>
        </c:scaling>
        <c:delete val="0"/>
        <c:axPos val="b"/>
        <c:majorTickMark val="out"/>
        <c:minorTickMark val="none"/>
        <c:tickLblPos val="nextTo"/>
        <c:crossAx val="2126180968"/>
        <c:crosses val="autoZero"/>
        <c:auto val="1"/>
        <c:lblAlgn val="ctr"/>
        <c:lblOffset val="100"/>
        <c:noMultiLvlLbl val="0"/>
      </c:catAx>
      <c:valAx>
        <c:axId val="2126180968"/>
        <c:scaling>
          <c:orientation val="minMax"/>
        </c:scaling>
        <c:delete val="0"/>
        <c:axPos val="l"/>
        <c:numFmt formatCode="0.00E+00" sourceLinked="0"/>
        <c:majorTickMark val="out"/>
        <c:minorTickMark val="none"/>
        <c:tickLblPos val="nextTo"/>
        <c:crossAx val="212617802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MACS2 Narrow</c:v>
          </c:tx>
          <c:invertIfNegative val="0"/>
          <c:cat>
            <c:strRef>
              <c:f>'2_peakcalling'!$A$4:$A$9</c:f>
              <c:strCache>
                <c:ptCount val="6"/>
                <c:pt idx="0">
                  <c:v>q=0.001</c:v>
                </c:pt>
                <c:pt idx="1">
                  <c:v>q=0.005</c:v>
                </c:pt>
                <c:pt idx="2">
                  <c:v>q=0.01</c:v>
                </c:pt>
                <c:pt idx="3">
                  <c:v>q=0.05</c:v>
                </c:pt>
                <c:pt idx="4">
                  <c:v>q=0.1</c:v>
                </c:pt>
                <c:pt idx="5">
                  <c:v>q=0.2</c:v>
                </c:pt>
              </c:strCache>
            </c:strRef>
          </c:cat>
          <c:val>
            <c:numRef>
              <c:f>'2_peakcalling'!$B$4:$B$9</c:f>
              <c:numCache>
                <c:formatCode>General</c:formatCode>
                <c:ptCount val="6"/>
                <c:pt idx="0">
                  <c:v>50448.0</c:v>
                </c:pt>
                <c:pt idx="1">
                  <c:v>58771.0</c:v>
                </c:pt>
                <c:pt idx="2">
                  <c:v>65160.0</c:v>
                </c:pt>
                <c:pt idx="3">
                  <c:v>83962.0</c:v>
                </c:pt>
                <c:pt idx="4">
                  <c:v>104466.0</c:v>
                </c:pt>
                <c:pt idx="5">
                  <c:v>143111.0</c:v>
                </c:pt>
              </c:numCache>
            </c:numRef>
          </c:val>
        </c:ser>
        <c:ser>
          <c:idx val="1"/>
          <c:order val="1"/>
          <c:tx>
            <c:v>MACS2 Broad</c:v>
          </c:tx>
          <c:invertIfNegative val="0"/>
          <c:cat>
            <c:strRef>
              <c:f>'2_peakcalling'!$A$4:$A$9</c:f>
              <c:strCache>
                <c:ptCount val="6"/>
                <c:pt idx="0">
                  <c:v>q=0.001</c:v>
                </c:pt>
                <c:pt idx="1">
                  <c:v>q=0.005</c:v>
                </c:pt>
                <c:pt idx="2">
                  <c:v>q=0.01</c:v>
                </c:pt>
                <c:pt idx="3">
                  <c:v>q=0.05</c:v>
                </c:pt>
                <c:pt idx="4">
                  <c:v>q=0.1</c:v>
                </c:pt>
                <c:pt idx="5">
                  <c:v>q=0.2</c:v>
                </c:pt>
              </c:strCache>
            </c:strRef>
          </c:cat>
          <c:val>
            <c:numRef>
              <c:f>'2_peakcalling'!$C$4:$C$9</c:f>
              <c:numCache>
                <c:formatCode>General</c:formatCode>
                <c:ptCount val="6"/>
                <c:pt idx="0">
                  <c:v>50233.0</c:v>
                </c:pt>
                <c:pt idx="1">
                  <c:v>59785.0</c:v>
                </c:pt>
                <c:pt idx="2">
                  <c:v>68415.0</c:v>
                </c:pt>
                <c:pt idx="3">
                  <c:v>94640.0</c:v>
                </c:pt>
                <c:pt idx="4">
                  <c:v>126568.0</c:v>
                </c:pt>
                <c:pt idx="5">
                  <c:v>184894.0</c:v>
                </c:pt>
              </c:numCache>
            </c:numRef>
          </c:val>
        </c:ser>
        <c:ser>
          <c:idx val="2"/>
          <c:order val="2"/>
          <c:tx>
            <c:v>ZINBA</c:v>
          </c:tx>
          <c:invertIfNegative val="0"/>
          <c:cat>
            <c:strRef>
              <c:f>'2_peakcalling'!$A$4:$A$9</c:f>
              <c:strCache>
                <c:ptCount val="6"/>
                <c:pt idx="0">
                  <c:v>q=0.001</c:v>
                </c:pt>
                <c:pt idx="1">
                  <c:v>q=0.005</c:v>
                </c:pt>
                <c:pt idx="2">
                  <c:v>q=0.01</c:v>
                </c:pt>
                <c:pt idx="3">
                  <c:v>q=0.05</c:v>
                </c:pt>
                <c:pt idx="4">
                  <c:v>q=0.1</c:v>
                </c:pt>
                <c:pt idx="5">
                  <c:v>q=0.2</c:v>
                </c:pt>
              </c:strCache>
            </c:strRef>
          </c:cat>
          <c:val>
            <c:numRef>
              <c:f>'2_peakcalling'!$D$4:$D$9</c:f>
              <c:numCache>
                <c:formatCode>General</c:formatCode>
                <c:ptCount val="6"/>
                <c:pt idx="0">
                  <c:v>41308.0</c:v>
                </c:pt>
                <c:pt idx="1">
                  <c:v>47388.0</c:v>
                </c:pt>
                <c:pt idx="2">
                  <c:v>50464.0</c:v>
                </c:pt>
                <c:pt idx="3">
                  <c:v>60089.0</c:v>
                </c:pt>
                <c:pt idx="4">
                  <c:v>65872.0</c:v>
                </c:pt>
                <c:pt idx="5">
                  <c:v>75007.0</c:v>
                </c:pt>
              </c:numCache>
            </c:numRef>
          </c:val>
        </c:ser>
        <c:ser>
          <c:idx val="3"/>
          <c:order val="3"/>
          <c:tx>
            <c:v>Hotspot</c:v>
          </c:tx>
          <c:invertIfNegative val="0"/>
          <c:cat>
            <c:strRef>
              <c:f>'2_peakcalling'!$A$4:$A$9</c:f>
              <c:strCache>
                <c:ptCount val="6"/>
                <c:pt idx="0">
                  <c:v>q=0.001</c:v>
                </c:pt>
                <c:pt idx="1">
                  <c:v>q=0.005</c:v>
                </c:pt>
                <c:pt idx="2">
                  <c:v>q=0.01</c:v>
                </c:pt>
                <c:pt idx="3">
                  <c:v>q=0.05</c:v>
                </c:pt>
                <c:pt idx="4">
                  <c:v>q=0.1</c:v>
                </c:pt>
                <c:pt idx="5">
                  <c:v>q=0.2</c:v>
                </c:pt>
              </c:strCache>
            </c:strRef>
          </c:cat>
          <c:val>
            <c:numRef>
              <c:f>'2_peakcalling'!$E$4:$E$9</c:f>
              <c:numCache>
                <c:formatCode>General</c:formatCode>
                <c:ptCount val="6"/>
                <c:pt idx="2">
                  <c:v>176930.0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28984344"/>
        <c:axId val="2054173608"/>
      </c:barChart>
      <c:catAx>
        <c:axId val="2128984344"/>
        <c:scaling>
          <c:orientation val="minMax"/>
        </c:scaling>
        <c:delete val="0"/>
        <c:axPos val="b"/>
        <c:majorTickMark val="out"/>
        <c:minorTickMark val="none"/>
        <c:tickLblPos val="nextTo"/>
        <c:crossAx val="2054173608"/>
        <c:crosses val="autoZero"/>
        <c:auto val="1"/>
        <c:lblAlgn val="ctr"/>
        <c:lblOffset val="100"/>
        <c:noMultiLvlLbl val="0"/>
      </c:catAx>
      <c:valAx>
        <c:axId val="205417360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Number of Peaks</a:t>
                </a:r>
              </a:p>
            </c:rich>
          </c:tx>
          <c:layout/>
          <c:overlay val="0"/>
        </c:title>
        <c:numFmt formatCode="#,##0" sourceLinked="0"/>
        <c:majorTickMark val="out"/>
        <c:minorTickMark val="none"/>
        <c:tickLblPos val="nextTo"/>
        <c:crossAx val="21289843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MACS2 Narrow</c:v>
          </c:tx>
          <c:spPr>
            <a:ln w="25400">
              <a:prstDash val="sysDash"/>
            </a:ln>
          </c:spPr>
          <c:xVal>
            <c:numRef>
              <c:f>'2_peakcalling'!$H$45:$H$50</c:f>
              <c:numCache>
                <c:formatCode>General</c:formatCode>
                <c:ptCount val="6"/>
                <c:pt idx="0">
                  <c:v>0.0633127180463051</c:v>
                </c:pt>
                <c:pt idx="1">
                  <c:v>0.0938217828520868</c:v>
                </c:pt>
                <c:pt idx="2">
                  <c:v>0.124125230202578</c:v>
                </c:pt>
                <c:pt idx="3">
                  <c:v>0.215275958171554</c:v>
                </c:pt>
                <c:pt idx="4">
                  <c:v>0.30940210211935</c:v>
                </c:pt>
                <c:pt idx="5">
                  <c:v>0.439274409374541</c:v>
                </c:pt>
              </c:numCache>
            </c:numRef>
          </c:xVal>
          <c:yVal>
            <c:numRef>
              <c:f>'2_peakcalling'!$I$45:$I$50</c:f>
              <c:numCache>
                <c:formatCode>General</c:formatCode>
                <c:ptCount val="6"/>
                <c:pt idx="0">
                  <c:v>0.605239245375405</c:v>
                </c:pt>
                <c:pt idx="1">
                  <c:v>0.642511899885592</c:v>
                </c:pt>
                <c:pt idx="2">
                  <c:v>0.662888835529692</c:v>
                </c:pt>
                <c:pt idx="3">
                  <c:v>0.707248219136805</c:v>
                </c:pt>
                <c:pt idx="4">
                  <c:v>0.733805091409012</c:v>
                </c:pt>
                <c:pt idx="5">
                  <c:v>0.764323413230884</c:v>
                </c:pt>
              </c:numCache>
            </c:numRef>
          </c:yVal>
          <c:smooth val="1"/>
        </c:ser>
        <c:ser>
          <c:idx val="1"/>
          <c:order val="1"/>
          <c:tx>
            <c:v>MACS2 Broad</c:v>
          </c:tx>
          <c:spPr>
            <a:ln w="25400">
              <a:prstDash val="sysDash"/>
            </a:ln>
          </c:spPr>
          <c:xVal>
            <c:numRef>
              <c:f>'2_peakcalling'!$J$45:$J$50</c:f>
              <c:numCache>
                <c:formatCode>General</c:formatCode>
                <c:ptCount val="6"/>
                <c:pt idx="0">
                  <c:v>0.0756275754981784</c:v>
                </c:pt>
                <c:pt idx="1">
                  <c:v>0.123726687296145</c:v>
                </c:pt>
                <c:pt idx="2">
                  <c:v>0.174420814148944</c:v>
                </c:pt>
                <c:pt idx="3">
                  <c:v>0.308294590025359</c:v>
                </c:pt>
                <c:pt idx="4">
                  <c:v>0.428568042475191</c:v>
                </c:pt>
                <c:pt idx="5">
                  <c:v>0.560207470226184</c:v>
                </c:pt>
              </c:numCache>
            </c:numRef>
          </c:xVal>
          <c:yVal>
            <c:numRef>
              <c:f>'2_peakcalling'!$K$45:$K$50</c:f>
              <c:numCache>
                <c:formatCode>General</c:formatCode>
                <c:ptCount val="6"/>
                <c:pt idx="0">
                  <c:v>0.635011793951892</c:v>
                </c:pt>
                <c:pt idx="1">
                  <c:v>0.67380330230653</c:v>
                </c:pt>
                <c:pt idx="2">
                  <c:v>0.696018305343296</c:v>
                </c:pt>
                <c:pt idx="3">
                  <c:v>0.742557569080543</c:v>
                </c:pt>
                <c:pt idx="4">
                  <c:v>0.770892244240738</c:v>
                </c:pt>
                <c:pt idx="5">
                  <c:v>0.803905893209414</c:v>
                </c:pt>
              </c:numCache>
            </c:numRef>
          </c:yVal>
          <c:smooth val="1"/>
        </c:ser>
        <c:ser>
          <c:idx val="2"/>
          <c:order val="2"/>
          <c:tx>
            <c:v>ZINBA</c:v>
          </c:tx>
          <c:spPr>
            <a:ln w="25400">
              <a:prstDash val="sysDash"/>
            </a:ln>
          </c:spPr>
          <c:xVal>
            <c:numRef>
              <c:f>'2_peakcalling'!$L$45:$L$50</c:f>
              <c:numCache>
                <c:formatCode>General</c:formatCode>
                <c:ptCount val="6"/>
                <c:pt idx="0">
                  <c:v>0.0372809141086472</c:v>
                </c:pt>
                <c:pt idx="1">
                  <c:v>0.0478602177766523</c:v>
                </c:pt>
                <c:pt idx="2">
                  <c:v>0.0531666138237159</c:v>
                </c:pt>
                <c:pt idx="3">
                  <c:v>0.0752051124165821</c:v>
                </c:pt>
                <c:pt idx="4">
                  <c:v>0.0931807141122176</c:v>
                </c:pt>
                <c:pt idx="5">
                  <c:v>0.128521338008453</c:v>
                </c:pt>
              </c:numCache>
            </c:numRef>
          </c:xVal>
          <c:yVal>
            <c:numRef>
              <c:f>'2_peakcalling'!$M$45:$M$50</c:f>
              <c:numCache>
                <c:formatCode>General</c:formatCode>
                <c:ptCount val="6"/>
                <c:pt idx="0">
                  <c:v>0.565373333898313</c:v>
                </c:pt>
                <c:pt idx="1">
                  <c:v>0.603208143241194</c:v>
                </c:pt>
                <c:pt idx="2">
                  <c:v>0.622187695683084</c:v>
                </c:pt>
                <c:pt idx="3">
                  <c:v>0.673030221707463</c:v>
                </c:pt>
                <c:pt idx="4">
                  <c:v>0.695598337076324</c:v>
                </c:pt>
                <c:pt idx="5">
                  <c:v>0.724116630649209</c:v>
                </c:pt>
              </c:numCache>
            </c:numRef>
          </c:yVal>
          <c:smooth val="1"/>
        </c:ser>
        <c:ser>
          <c:idx val="3"/>
          <c:order val="3"/>
          <c:tx>
            <c:v>Hotspot</c:v>
          </c:tx>
          <c:xVal>
            <c:numRef>
              <c:f>'2_peakcalling'!$N$47</c:f>
              <c:numCache>
                <c:formatCode>General</c:formatCode>
                <c:ptCount val="1"/>
                <c:pt idx="0">
                  <c:v>0.486124455999548</c:v>
                </c:pt>
              </c:numCache>
            </c:numRef>
          </c:xVal>
          <c:yVal>
            <c:numRef>
              <c:f>'2_peakcalling'!$O$47</c:f>
              <c:numCache>
                <c:formatCode>General</c:formatCode>
                <c:ptCount val="1"/>
                <c:pt idx="0">
                  <c:v>0.832146405081051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7844008"/>
        <c:axId val="2127838136"/>
      </c:scatterChart>
      <c:valAx>
        <c:axId val="21278440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False</a:t>
                </a:r>
                <a:r>
                  <a:rPr lang="en-US" baseline="0"/>
                  <a:t> Discovery Rate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27838136"/>
        <c:crosses val="autoZero"/>
        <c:crossBetween val="midCat"/>
      </c:valAx>
      <c:valAx>
        <c:axId val="2127838136"/>
        <c:scaling>
          <c:orientation val="minMax"/>
          <c:min val="0.5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True</a:t>
                </a:r>
                <a:r>
                  <a:rPr lang="en-US" baseline="0"/>
                  <a:t> Positive Rate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2784400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3F7FC-40EC-1B45-8BCE-764A71FB6557}" type="datetimeFigureOut">
              <a:rPr lang="en-US" smtClean="0"/>
              <a:t>5/20/15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25F50-9547-8841-89A6-3EE8AC910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98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252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95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44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432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990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4961E-CF9E-D249-920E-B13F6FAA594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310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8382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413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0058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2391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335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7357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962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8176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3235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3178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2270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581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785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9788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6609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633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871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53776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5176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05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01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68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736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9639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119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025F50-9547-8841-89A6-3EE8AC910EB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10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C09A-F371-A048-B2A2-B868B5A5429C}" type="datetimeFigureOut">
              <a:rPr lang="en-US" smtClean="0"/>
              <a:t>5/20/15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D4A0-5D84-7C4E-A70F-EF1C8F30A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918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C09A-F371-A048-B2A2-B868B5A5429C}" type="datetimeFigureOut">
              <a:rPr lang="en-US" smtClean="0"/>
              <a:t>5/20/15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D4A0-5D84-7C4E-A70F-EF1C8F30A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80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C09A-F371-A048-B2A2-B868B5A5429C}" type="datetimeFigureOut">
              <a:rPr lang="en-US" smtClean="0"/>
              <a:t>5/20/15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D4A0-5D84-7C4E-A70F-EF1C8F30A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4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C09A-F371-A048-B2A2-B868B5A5429C}" type="datetimeFigureOut">
              <a:rPr lang="en-US" smtClean="0"/>
              <a:t>5/20/15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D4A0-5D84-7C4E-A70F-EF1C8F30A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581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C09A-F371-A048-B2A2-B868B5A5429C}" type="datetimeFigureOut">
              <a:rPr lang="en-US" smtClean="0"/>
              <a:t>5/20/15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D4A0-5D84-7C4E-A70F-EF1C8F30A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652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C09A-F371-A048-B2A2-B868B5A5429C}" type="datetimeFigureOut">
              <a:rPr lang="en-US" smtClean="0"/>
              <a:t>5/20/15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D4A0-5D84-7C4E-A70F-EF1C8F30A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031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C09A-F371-A048-B2A2-B868B5A5429C}" type="datetimeFigureOut">
              <a:rPr lang="en-US" smtClean="0"/>
              <a:t>5/20/15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D4A0-5D84-7C4E-A70F-EF1C8F30A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614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C09A-F371-A048-B2A2-B868B5A5429C}" type="datetimeFigureOut">
              <a:rPr lang="en-US" smtClean="0"/>
              <a:t>5/20/15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D4A0-5D84-7C4E-A70F-EF1C8F30A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995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C09A-F371-A048-B2A2-B868B5A5429C}" type="datetimeFigureOut">
              <a:rPr lang="en-US" smtClean="0"/>
              <a:t>5/20/15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D4A0-5D84-7C4E-A70F-EF1C8F30A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80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C09A-F371-A048-B2A2-B868B5A5429C}" type="datetimeFigureOut">
              <a:rPr lang="en-US" smtClean="0"/>
              <a:t>5/20/15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D4A0-5D84-7C4E-A70F-EF1C8F30A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7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CC09A-F371-A048-B2A2-B868B5A5429C}" type="datetimeFigureOut">
              <a:rPr lang="en-US" smtClean="0"/>
              <a:t>5/20/15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6D4A0-5D84-7C4E-A70F-EF1C8F30A9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350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Ying Shen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CLIP-</a:t>
            </a:r>
            <a:r>
              <a:rPr lang="en-US" dirty="0" err="1" smtClean="0"/>
              <a:t>Seq</a:t>
            </a:r>
            <a:r>
              <a:rPr lang="en-US" dirty="0" smtClean="0"/>
              <a:t> Analysis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6D4A0-5D84-7C4E-A70F-EF1C8F30A90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700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accent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5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chart" Target="../charts/char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6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chart" Target="../charts/char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4" Type="http://schemas.openxmlformats.org/officeDocument/2006/relationships/chart" Target="../charts/chart1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informatics.babraham.ac.uk/projects/fastqc/" TargetMode="External"/><Relationship Id="rId4" Type="http://schemas.openxmlformats.org/officeDocument/2006/relationships/hyperlink" Target="http://prinseq.sourceforge.net/index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6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4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Practical Guidelines for the Comprehensive Analysis of ATAC-</a:t>
            </a:r>
            <a:r>
              <a:rPr lang="en-US" sz="3600" dirty="0" err="1" smtClean="0"/>
              <a:t>Seq</a:t>
            </a:r>
            <a:r>
              <a:rPr lang="en-US" sz="3600" dirty="0" smtClean="0"/>
              <a:t> Data 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837"/>
            <a:ext cx="4380787" cy="10903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64576" y="0"/>
            <a:ext cx="1371599" cy="137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436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212968"/>
              </p:ext>
            </p:extLst>
          </p:nvPr>
        </p:nvGraphicFramePr>
        <p:xfrm>
          <a:off x="353999" y="482360"/>
          <a:ext cx="8354842" cy="23063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18640"/>
                <a:gridCol w="1036320"/>
                <a:gridCol w="1172753"/>
                <a:gridCol w="1027611"/>
                <a:gridCol w="1027611"/>
                <a:gridCol w="1027611"/>
                <a:gridCol w="1244296"/>
              </a:tblGrid>
              <a:tr h="398020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GM12878</a:t>
                      </a:r>
                    </a:p>
                    <a:p>
                      <a:pPr algn="ctr"/>
                      <a:r>
                        <a:rPr lang="en-US" sz="1200" dirty="0" smtClean="0"/>
                        <a:t>Rep1</a:t>
                      </a:r>
                      <a:endParaRPr lang="en-US" sz="12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GM12878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Rep2</a:t>
                      </a: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GM12878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Rep3</a:t>
                      </a: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GM12878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Rep3</a:t>
                      </a: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Sample 1</a:t>
                      </a:r>
                      <a:endParaRPr lang="en-US" sz="12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Sample 2</a:t>
                      </a:r>
                      <a:endParaRPr lang="en-US" sz="12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8724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Raw Reads(Million)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385</a:t>
                      </a:r>
                      <a:r>
                        <a:rPr lang="en-US" sz="1200" baseline="0" dirty="0" smtClean="0"/>
                        <a:t> M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113 M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170 M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126 M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101 M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105 M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9511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FASTQC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Good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Good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Good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Good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Good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Good</a:t>
                      </a:r>
                      <a:endParaRPr lang="en-US" sz="1200" dirty="0"/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64681"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 smtClean="0"/>
                        <a:t>Remaining reads 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after processing (%)</a:t>
                      </a:r>
                      <a:endParaRPr lang="en-US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17%</a:t>
                      </a:r>
                      <a:endParaRPr lang="en-US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18%</a:t>
                      </a:r>
                      <a:endParaRPr lang="en-US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12%</a:t>
                      </a:r>
                      <a:endParaRPr lang="en-US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13%</a:t>
                      </a:r>
                      <a:endParaRPr lang="en-US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30%</a:t>
                      </a:r>
                      <a:endParaRPr lang="en-US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65%</a:t>
                      </a:r>
                      <a:endParaRPr lang="en-US" sz="1200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448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Enrichment Score</a:t>
                      </a:r>
                      <a:endParaRPr lang="en-US" sz="1200" dirty="0"/>
                    </a:p>
                  </a:txBody>
                  <a:tcPr anchor="ctr">
                    <a:lnT>
                      <a:noFill/>
                    </a:lnT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8.5</a:t>
                      </a:r>
                      <a:endParaRPr lang="en-US" sz="1200" dirty="0"/>
                    </a:p>
                  </a:txBody>
                  <a:tcPr anchor="ctr">
                    <a:lnT>
                      <a:noFill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10.7</a:t>
                      </a:r>
                      <a:endParaRPr lang="en-US" sz="1200" dirty="0"/>
                    </a:p>
                  </a:txBody>
                  <a:tcPr anchor="ctr">
                    <a:lnT>
                      <a:noFill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12.4</a:t>
                      </a:r>
                      <a:endParaRPr lang="en-US" sz="1200" dirty="0"/>
                    </a:p>
                  </a:txBody>
                  <a:tcPr anchor="ctr">
                    <a:lnT>
                      <a:noFill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12.7</a:t>
                      </a:r>
                      <a:endParaRPr lang="en-US" sz="1200" dirty="0"/>
                    </a:p>
                  </a:txBody>
                  <a:tcPr anchor="ctr">
                    <a:lnT>
                      <a:noFill/>
                    </a:lnT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15.7</a:t>
                      </a:r>
                      <a:endParaRPr lang="en-US" sz="1200" dirty="0"/>
                    </a:p>
                  </a:txBody>
                  <a:tcPr anchor="ctr">
                    <a:lnT>
                      <a:noFill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4.2</a:t>
                      </a:r>
                      <a:endParaRPr lang="en-US" sz="1200" dirty="0"/>
                    </a:p>
                  </a:txBody>
                  <a:tcPr anchor="ctr">
                    <a:lnT>
                      <a:noFill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2512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Promoter + Enhancer</a:t>
                      </a:r>
                      <a:r>
                        <a:rPr lang="en-US" sz="1200" baseline="0" dirty="0" smtClean="0"/>
                        <a:t> (%)</a:t>
                      </a:r>
                      <a:endParaRPr lang="en-US" sz="12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19%</a:t>
                      </a:r>
                      <a:endParaRPr lang="en-US" sz="12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25%</a:t>
                      </a:r>
                      <a:endParaRPr lang="en-US" sz="12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25%</a:t>
                      </a:r>
                      <a:endParaRPr lang="en-US" sz="12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27%</a:t>
                      </a:r>
                      <a:endParaRPr lang="en-US" sz="12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25.3%</a:t>
                      </a:r>
                      <a:endParaRPr lang="en-US" sz="12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7.4%</a:t>
                      </a:r>
                      <a:endParaRPr lang="en-US" sz="12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Picture 2" descr="sample1.trim.sort.nuc.uniq.rmdup.bam_insertsiz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382" y="2692400"/>
            <a:ext cx="2750122" cy="2750122"/>
          </a:xfrm>
          <a:prstGeom prst="rect">
            <a:avLst/>
          </a:prstGeom>
        </p:spPr>
      </p:pic>
      <p:pic>
        <p:nvPicPr>
          <p:cNvPr id="4" name="Picture 3" descr="sample15.trim.sort.nuc.uniq.rmdup.bam_insertsiz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773" y="2692400"/>
            <a:ext cx="2809240" cy="28092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8567" y="5424720"/>
            <a:ext cx="6736393" cy="144272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57200" y="-70802"/>
            <a:ext cx="8229600" cy="53816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Example: ATAC-QC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654225" y="2819333"/>
            <a:ext cx="8718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/>
              <a:t>Sample</a:t>
            </a:r>
            <a:r>
              <a:rPr lang="en-US" sz="1600" dirty="0"/>
              <a:t> 1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86068" y="6300780"/>
            <a:ext cx="8530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/>
              <a:t>Sample </a:t>
            </a:r>
            <a:r>
              <a:rPr lang="en-US" sz="1400" dirty="0" smtClean="0"/>
              <a:t>2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297809" y="5614003"/>
            <a:ext cx="8530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/>
              <a:t>Sample 1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762218" y="2826157"/>
            <a:ext cx="8530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/>
              <a:t>Sample </a:t>
            </a:r>
            <a:r>
              <a:rPr lang="en-US" sz="1400" dirty="0" smtClean="0"/>
              <a:t>2</a:t>
            </a:r>
            <a:endParaRPr lang="en-US" sz="14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7332" y="937652"/>
            <a:ext cx="365760" cy="36576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3719" y="937652"/>
            <a:ext cx="365760" cy="36576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8371" y="1348232"/>
            <a:ext cx="365760" cy="36576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8371" y="1740635"/>
            <a:ext cx="365760" cy="36576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8371" y="2097514"/>
            <a:ext cx="365760" cy="36576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9410" y="2442635"/>
            <a:ext cx="365760" cy="36576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0698" y="1303412"/>
            <a:ext cx="365760" cy="36576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3115" y="1722873"/>
            <a:ext cx="365760" cy="36576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4608" y="2440724"/>
            <a:ext cx="365760" cy="36576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30450" y="2086180"/>
            <a:ext cx="365759" cy="365759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8138" y="3147471"/>
            <a:ext cx="365760" cy="36576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37048" y="6487944"/>
            <a:ext cx="365759" cy="365759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3521" y="5836433"/>
            <a:ext cx="365760" cy="36576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9013" y="3128815"/>
            <a:ext cx="36576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78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7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1105710" y="1577663"/>
            <a:ext cx="6667101" cy="1987804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5157"/>
            <a:ext cx="8229600" cy="88717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Analysis Flowchart for ATAC-</a:t>
            </a:r>
            <a:r>
              <a:rPr lang="en-US" sz="2400" dirty="0" err="1"/>
              <a:t>S</a:t>
            </a:r>
            <a:r>
              <a:rPr lang="en-US" sz="2400" dirty="0" err="1" smtClean="0"/>
              <a:t>eq</a:t>
            </a:r>
            <a:r>
              <a:rPr lang="en-US" sz="2400" dirty="0" smtClean="0"/>
              <a:t> Data</a:t>
            </a:r>
            <a:endParaRPr lang="en-US" sz="2400" dirty="0"/>
          </a:p>
        </p:txBody>
      </p:sp>
      <p:sp>
        <p:nvSpPr>
          <p:cNvPr id="3" name="Alternate Process 2"/>
          <p:cNvSpPr/>
          <p:nvPr/>
        </p:nvSpPr>
        <p:spPr>
          <a:xfrm>
            <a:off x="3295228" y="475673"/>
            <a:ext cx="2386580" cy="320040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Experimental Design</a:t>
            </a:r>
          </a:p>
        </p:txBody>
      </p:sp>
      <p:sp>
        <p:nvSpPr>
          <p:cNvPr id="7" name="Alternate Process 6"/>
          <p:cNvSpPr/>
          <p:nvPr/>
        </p:nvSpPr>
        <p:spPr>
          <a:xfrm>
            <a:off x="3295228" y="1030947"/>
            <a:ext cx="2386580" cy="320040"/>
          </a:xfrm>
          <a:prstGeom prst="flowChartAlternateProcess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Sequencing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0" name="Alternate Process 9"/>
          <p:cNvSpPr/>
          <p:nvPr/>
        </p:nvSpPr>
        <p:spPr>
          <a:xfrm>
            <a:off x="3295228" y="2035038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Pre-alignment processing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1" name="Alternate Process 10"/>
          <p:cNvSpPr/>
          <p:nvPr/>
        </p:nvSpPr>
        <p:spPr>
          <a:xfrm>
            <a:off x="3295228" y="3832068"/>
            <a:ext cx="2386582" cy="320040"/>
          </a:xfrm>
          <a:prstGeom prst="flowChartAlternateProcess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Peak Calling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3" name="Alternate Process 12"/>
          <p:cNvSpPr/>
          <p:nvPr/>
        </p:nvSpPr>
        <p:spPr>
          <a:xfrm>
            <a:off x="3295228" y="4926917"/>
            <a:ext cx="2386581" cy="440292"/>
          </a:xfrm>
          <a:prstGeom prst="flowChartAlternateProcess">
            <a:avLst/>
          </a:prstGeom>
          <a:solidFill>
            <a:srgbClr val="FFCC66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Differential Peak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4" name="Alternate Process 13"/>
          <p:cNvSpPr/>
          <p:nvPr/>
        </p:nvSpPr>
        <p:spPr>
          <a:xfrm>
            <a:off x="3295227" y="5662157"/>
            <a:ext cx="2386581" cy="2743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Motif Discovery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5" name="Alternate Process 14"/>
          <p:cNvSpPr/>
          <p:nvPr/>
        </p:nvSpPr>
        <p:spPr>
          <a:xfrm>
            <a:off x="3295228" y="6002171"/>
            <a:ext cx="2386582" cy="2743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Footprint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3290" y="5601408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Downstream Analysis</a:t>
            </a:r>
            <a:endParaRPr lang="en-US" sz="1400" b="1" dirty="0"/>
          </a:p>
        </p:txBody>
      </p:sp>
      <p:sp>
        <p:nvSpPr>
          <p:cNvPr id="8" name="Down Arrow 7"/>
          <p:cNvSpPr/>
          <p:nvPr/>
        </p:nvSpPr>
        <p:spPr>
          <a:xfrm>
            <a:off x="4385180" y="827414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0" name="Down Arrow 19"/>
          <p:cNvSpPr/>
          <p:nvPr/>
        </p:nvSpPr>
        <p:spPr>
          <a:xfrm>
            <a:off x="4385180" y="1394783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" name="Down Arrow 20"/>
          <p:cNvSpPr/>
          <p:nvPr/>
        </p:nvSpPr>
        <p:spPr>
          <a:xfrm>
            <a:off x="4385180" y="4621354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Down Arrow 22"/>
          <p:cNvSpPr/>
          <p:nvPr/>
        </p:nvSpPr>
        <p:spPr>
          <a:xfrm>
            <a:off x="4385180" y="5431282"/>
            <a:ext cx="213360" cy="19202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6" name="Elbow Connector 25"/>
          <p:cNvCxnSpPr/>
          <p:nvPr/>
        </p:nvCxnSpPr>
        <p:spPr>
          <a:xfrm rot="16200000" flipV="1">
            <a:off x="4770556" y="1542206"/>
            <a:ext cx="5162783" cy="3340271"/>
          </a:xfrm>
          <a:prstGeom prst="bentConnector3">
            <a:avLst>
              <a:gd name="adj1" fmla="val 100049"/>
            </a:avLst>
          </a:prstGeom>
          <a:ln w="190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7772811" y="5793733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Alternate Process 31"/>
          <p:cNvSpPr/>
          <p:nvPr/>
        </p:nvSpPr>
        <p:spPr>
          <a:xfrm>
            <a:off x="3295227" y="6353134"/>
            <a:ext cx="2386581" cy="41087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Regulatory Network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34" name="Alternate Process 33"/>
          <p:cNvSpPr/>
          <p:nvPr/>
        </p:nvSpPr>
        <p:spPr>
          <a:xfrm>
            <a:off x="3295228" y="1649974"/>
            <a:ext cx="2386582" cy="320040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Pre-alignment QC </a:t>
            </a:r>
          </a:p>
        </p:txBody>
      </p:sp>
      <p:sp>
        <p:nvSpPr>
          <p:cNvPr id="36" name="Down Arrow 35"/>
          <p:cNvSpPr/>
          <p:nvPr/>
        </p:nvSpPr>
        <p:spPr>
          <a:xfrm>
            <a:off x="4385180" y="3565467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7" name="Alternate Process 36"/>
          <p:cNvSpPr/>
          <p:nvPr/>
        </p:nvSpPr>
        <p:spPr>
          <a:xfrm>
            <a:off x="3295228" y="3170483"/>
            <a:ext cx="2386582" cy="320040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Post-alignment QC </a:t>
            </a:r>
          </a:p>
        </p:txBody>
      </p:sp>
      <p:sp>
        <p:nvSpPr>
          <p:cNvPr id="39" name="Alternate Process 38"/>
          <p:cNvSpPr/>
          <p:nvPr/>
        </p:nvSpPr>
        <p:spPr>
          <a:xfrm>
            <a:off x="3295228" y="4229262"/>
            <a:ext cx="2386582" cy="320040"/>
          </a:xfrm>
          <a:prstGeom prst="flowChartAlternateProcess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Reproducible  peaks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7" name="Alternate Process 26"/>
          <p:cNvSpPr/>
          <p:nvPr/>
        </p:nvSpPr>
        <p:spPr>
          <a:xfrm>
            <a:off x="3295228" y="2415256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Mapping/Alignment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8" name="Alternate Process 27"/>
          <p:cNvSpPr/>
          <p:nvPr/>
        </p:nvSpPr>
        <p:spPr>
          <a:xfrm>
            <a:off x="3295228" y="2795698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Post-alignment processing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1105710" y="3748347"/>
            <a:ext cx="6667101" cy="873007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1105710" y="4839494"/>
            <a:ext cx="6667101" cy="1963761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204238" y="4030975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Peak Calling</a:t>
            </a:r>
            <a:endParaRPr lang="en-US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204238" y="2261367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Preprocessing</a:t>
            </a:r>
            <a:endParaRPr lang="en-US" sz="1400" b="1" dirty="0"/>
          </a:p>
        </p:txBody>
      </p:sp>
      <p:cxnSp>
        <p:nvCxnSpPr>
          <p:cNvPr id="43" name="Straight Connector 42"/>
          <p:cNvCxnSpPr/>
          <p:nvPr/>
        </p:nvCxnSpPr>
        <p:spPr>
          <a:xfrm flipH="1" flipV="1">
            <a:off x="7772812" y="4229260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7772811" y="2549421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330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57464"/>
          </a:xfrm>
        </p:spPr>
        <p:txBody>
          <a:bodyPr/>
          <a:lstStyle/>
          <a:p>
            <a:r>
              <a:rPr lang="en-US" dirty="0" smtClean="0"/>
              <a:t>Other Improvements Done in Preprocessing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60564"/>
            <a:ext cx="8410373" cy="496559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Alignment tool</a:t>
            </a:r>
          </a:p>
          <a:p>
            <a:pPr lvl="1"/>
            <a:r>
              <a:rPr lang="en-US" dirty="0" smtClean="0"/>
              <a:t>Bowtie2</a:t>
            </a:r>
          </a:p>
          <a:p>
            <a:pPr lvl="2"/>
            <a:r>
              <a:rPr lang="en-US" dirty="0" smtClean="0"/>
              <a:t>default mode: search for multiple alignments, report the best one (favored)</a:t>
            </a:r>
          </a:p>
          <a:p>
            <a:pPr lvl="2"/>
            <a:r>
              <a:rPr lang="en-US" dirty="0" smtClean="0"/>
              <a:t>-k mode: search for one or more alignments, report each (not favored)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0000FF"/>
                </a:solidFill>
              </a:rPr>
              <a:t>Duplicate removal</a:t>
            </a:r>
          </a:p>
          <a:p>
            <a:pPr lvl="1"/>
            <a:r>
              <a:rPr lang="en-US" dirty="0" err="1"/>
              <a:t>samtools</a:t>
            </a:r>
            <a:r>
              <a:rPr lang="en-US" dirty="0"/>
              <a:t> </a:t>
            </a:r>
            <a:r>
              <a:rPr lang="en-US" dirty="0" err="1"/>
              <a:t>rmdup</a:t>
            </a:r>
            <a:r>
              <a:rPr lang="en-US" dirty="0"/>
              <a:t> -S</a:t>
            </a:r>
          </a:p>
          <a:p>
            <a:endParaRPr lang="en-US" dirty="0"/>
          </a:p>
          <a:p>
            <a:r>
              <a:rPr lang="en-US" dirty="0" err="1" smtClean="0">
                <a:solidFill>
                  <a:srgbClr val="0000FF"/>
                </a:solidFill>
              </a:rPr>
              <a:t>Mappability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Removed the reads that fall in ENCODE defined blacklist genomic regions before the peak calling step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00FF"/>
                </a:solidFill>
              </a:rPr>
              <a:t>Adapter trimming</a:t>
            </a:r>
          </a:p>
          <a:p>
            <a:pPr lvl="1"/>
            <a:r>
              <a:rPr lang="en-US" dirty="0" err="1" smtClean="0"/>
              <a:t>Trimmomatic</a:t>
            </a:r>
            <a:r>
              <a:rPr lang="en-US" dirty="0" smtClean="0"/>
              <a:t> software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7809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461"/>
            <a:ext cx="8229600" cy="688849"/>
          </a:xfrm>
        </p:spPr>
        <p:txBody>
          <a:bodyPr>
            <a:noAutofit/>
          </a:bodyPr>
          <a:lstStyle/>
          <a:p>
            <a:r>
              <a:rPr lang="en-US" sz="2400" dirty="0" smtClean="0"/>
              <a:t>Removing Reads that Fall in ENCODE Defined Blacklist Regions can improve Peak calling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17" y="2033397"/>
            <a:ext cx="5144518" cy="362512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31893" y="1894081"/>
            <a:ext cx="1598283" cy="3764441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01779"/>
              </p:ext>
            </p:extLst>
          </p:nvPr>
        </p:nvGraphicFramePr>
        <p:xfrm>
          <a:off x="5101592" y="2353974"/>
          <a:ext cx="3930196" cy="2375762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706703"/>
                <a:gridCol w="858698"/>
                <a:gridCol w="858698"/>
                <a:gridCol w="703154"/>
                <a:gridCol w="802943"/>
              </a:tblGrid>
              <a:tr h="667871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Sample</a:t>
                      </a:r>
                      <a:endParaRPr lang="en-US" sz="11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Total</a:t>
                      </a:r>
                      <a:r>
                        <a:rPr lang="en-US" sz="1100" baseline="0" dirty="0" smtClean="0"/>
                        <a:t> reads</a:t>
                      </a:r>
                    </a:p>
                    <a:p>
                      <a:pPr algn="ctr"/>
                      <a:r>
                        <a:rPr lang="en-US" sz="1100" baseline="0" dirty="0" smtClean="0"/>
                        <a:t>(after processing)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% reads in blacklist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#</a:t>
                      </a:r>
                      <a:r>
                        <a:rPr lang="en-US" sz="1100" baseline="0" dirty="0" smtClean="0"/>
                        <a:t> peaks w/o blacklist removal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#</a:t>
                      </a:r>
                      <a:r>
                        <a:rPr lang="en-US" sz="1100" baseline="0" dirty="0" smtClean="0"/>
                        <a:t> peaks w/ blacklist removal</a:t>
                      </a:r>
                      <a:endParaRPr lang="en-US" sz="1100" dirty="0" smtClean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482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Rep1</a:t>
                      </a:r>
                      <a:endParaRPr lang="en-US" sz="11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65 M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0.29%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65,380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65,160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4827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Rep2</a:t>
                      </a: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 M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0.29%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48,571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48,373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04827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Rep3</a:t>
                      </a: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21 M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0.28%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60,530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60,411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9928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Rep4</a:t>
                      </a:r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17 M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0.28</a:t>
                      </a:r>
                      <a:r>
                        <a:rPr lang="en-US" sz="1100" baseline="0" dirty="0" smtClean="0"/>
                        <a:t>%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55,954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55,833</a:t>
                      </a:r>
                      <a:endParaRPr lang="en-US" sz="11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848044" y="1956151"/>
            <a:ext cx="2501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GM12878 ATAC-</a:t>
            </a:r>
            <a:r>
              <a:rPr lang="en-US" sz="1400" dirty="0" err="1" smtClean="0"/>
              <a:t>Seq</a:t>
            </a:r>
            <a:r>
              <a:rPr lang="en-US" sz="1400" dirty="0" smtClean="0"/>
              <a:t> samples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94375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1869"/>
            <a:ext cx="8229600" cy="804862"/>
          </a:xfrm>
        </p:spPr>
        <p:txBody>
          <a:bodyPr>
            <a:normAutofit/>
          </a:bodyPr>
          <a:lstStyle/>
          <a:p>
            <a:r>
              <a:rPr lang="en-US" sz="3200" dirty="0"/>
              <a:t>Adapter trimming</a:t>
            </a:r>
          </a:p>
        </p:txBody>
      </p:sp>
      <p:pic>
        <p:nvPicPr>
          <p:cNvPr id="7" name="Picture 6" descr="gmRep1_flag_length_dist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48468"/>
            <a:ext cx="4033581" cy="4033581"/>
          </a:xfrm>
          <a:prstGeom prst="rect">
            <a:avLst/>
          </a:prstGeom>
        </p:spPr>
      </p:pic>
      <p:pic>
        <p:nvPicPr>
          <p:cNvPr id="3" name="Picture 2" descr="GM_Rep1bowtie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781" y="2515622"/>
            <a:ext cx="4101500" cy="4101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08456" y="2109337"/>
            <a:ext cx="3103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GM12878_ATACseq_50k_Rep1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1247360" y="1182415"/>
            <a:ext cx="7025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   cut adapter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cut 3’ end of a read if quality score  &lt; threshold quality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drop read if below 20 </a:t>
            </a:r>
            <a:r>
              <a:rPr lang="en-US" dirty="0" err="1" smtClean="0"/>
              <a:t>bp</a:t>
            </a:r>
            <a:r>
              <a:rPr lang="en-US" dirty="0" smtClean="0"/>
              <a:t>  </a:t>
            </a:r>
          </a:p>
        </p:txBody>
      </p:sp>
      <p:sp>
        <p:nvSpPr>
          <p:cNvPr id="8" name="Rectangle 7"/>
          <p:cNvSpPr/>
          <p:nvPr/>
        </p:nvSpPr>
        <p:spPr>
          <a:xfrm>
            <a:off x="629828" y="813083"/>
            <a:ext cx="4399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Trimmomatic</a:t>
            </a:r>
            <a:r>
              <a:rPr lang="en-US" dirty="0" smtClean="0"/>
              <a:t>: a cross-platform  java package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29440" y="843861"/>
            <a:ext cx="3155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(Bioinformatics </a:t>
            </a:r>
            <a:r>
              <a:rPr lang="en-US" sz="1600" i="1" dirty="0" err="1" smtClean="0"/>
              <a:t>Vol</a:t>
            </a:r>
            <a:r>
              <a:rPr lang="en-US" sz="1600" i="1" dirty="0" smtClean="0"/>
              <a:t> 30 no. 15 2014)</a:t>
            </a:r>
            <a:endParaRPr lang="en-US" sz="1600" i="1" dirty="0"/>
          </a:p>
        </p:txBody>
      </p:sp>
      <p:sp>
        <p:nvSpPr>
          <p:cNvPr id="2" name="Rectangle 1"/>
          <p:cNvSpPr/>
          <p:nvPr/>
        </p:nvSpPr>
        <p:spPr>
          <a:xfrm>
            <a:off x="4903402" y="6488668"/>
            <a:ext cx="3531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Short fragment percentage: 10.68%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74987" y="2407951"/>
            <a:ext cx="1817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Before Trimming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57582" y="2417785"/>
            <a:ext cx="1817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After Trimming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214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1105710" y="1577663"/>
            <a:ext cx="6667101" cy="1987804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5157"/>
            <a:ext cx="8229600" cy="88717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Analysis Flowchart for ATAC-</a:t>
            </a:r>
            <a:r>
              <a:rPr lang="en-US" sz="2400" dirty="0" err="1"/>
              <a:t>S</a:t>
            </a:r>
            <a:r>
              <a:rPr lang="en-US" sz="2400" dirty="0" err="1" smtClean="0"/>
              <a:t>eq</a:t>
            </a:r>
            <a:r>
              <a:rPr lang="en-US" sz="2400" dirty="0" smtClean="0"/>
              <a:t> Data</a:t>
            </a:r>
            <a:endParaRPr lang="en-US" sz="2400" dirty="0"/>
          </a:p>
        </p:txBody>
      </p:sp>
      <p:sp>
        <p:nvSpPr>
          <p:cNvPr id="3" name="Alternate Process 2"/>
          <p:cNvSpPr/>
          <p:nvPr/>
        </p:nvSpPr>
        <p:spPr>
          <a:xfrm>
            <a:off x="3295228" y="475673"/>
            <a:ext cx="2386580" cy="320040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Experimental Design</a:t>
            </a:r>
          </a:p>
        </p:txBody>
      </p:sp>
      <p:sp>
        <p:nvSpPr>
          <p:cNvPr id="7" name="Alternate Process 6"/>
          <p:cNvSpPr/>
          <p:nvPr/>
        </p:nvSpPr>
        <p:spPr>
          <a:xfrm>
            <a:off x="3295228" y="1030947"/>
            <a:ext cx="2386580" cy="320040"/>
          </a:xfrm>
          <a:prstGeom prst="flowChartAlternateProcess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Sequencing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0" name="Alternate Process 9"/>
          <p:cNvSpPr/>
          <p:nvPr/>
        </p:nvSpPr>
        <p:spPr>
          <a:xfrm>
            <a:off x="3295228" y="2035038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Pre-alignment processing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1" name="Alternate Process 10"/>
          <p:cNvSpPr/>
          <p:nvPr/>
        </p:nvSpPr>
        <p:spPr>
          <a:xfrm>
            <a:off x="3295228" y="3832068"/>
            <a:ext cx="2386582" cy="320040"/>
          </a:xfrm>
          <a:prstGeom prst="flowChartAlternateProcess">
            <a:avLst/>
          </a:prstGeom>
          <a:solidFill>
            <a:srgbClr val="66FF66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Peak Calling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3" name="Alternate Process 12"/>
          <p:cNvSpPr/>
          <p:nvPr/>
        </p:nvSpPr>
        <p:spPr>
          <a:xfrm>
            <a:off x="3295228" y="4926917"/>
            <a:ext cx="2386581" cy="440292"/>
          </a:xfrm>
          <a:prstGeom prst="flowChartAlternateProcess">
            <a:avLst/>
          </a:prstGeom>
          <a:solidFill>
            <a:srgbClr val="FFCC66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Differential Peak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4" name="Alternate Process 13"/>
          <p:cNvSpPr/>
          <p:nvPr/>
        </p:nvSpPr>
        <p:spPr>
          <a:xfrm>
            <a:off x="3295227" y="5662157"/>
            <a:ext cx="2386581" cy="2743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Motif Discovery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5" name="Alternate Process 14"/>
          <p:cNvSpPr/>
          <p:nvPr/>
        </p:nvSpPr>
        <p:spPr>
          <a:xfrm>
            <a:off x="3295228" y="6002171"/>
            <a:ext cx="2386582" cy="2743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Footprint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3290" y="5601408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Downstream Analysis</a:t>
            </a:r>
            <a:endParaRPr lang="en-US" sz="1400" b="1" dirty="0"/>
          </a:p>
        </p:txBody>
      </p:sp>
      <p:sp>
        <p:nvSpPr>
          <p:cNvPr id="8" name="Down Arrow 7"/>
          <p:cNvSpPr/>
          <p:nvPr/>
        </p:nvSpPr>
        <p:spPr>
          <a:xfrm>
            <a:off x="4385180" y="827414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0" name="Down Arrow 19"/>
          <p:cNvSpPr/>
          <p:nvPr/>
        </p:nvSpPr>
        <p:spPr>
          <a:xfrm>
            <a:off x="4385180" y="1394783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" name="Down Arrow 20"/>
          <p:cNvSpPr/>
          <p:nvPr/>
        </p:nvSpPr>
        <p:spPr>
          <a:xfrm>
            <a:off x="4385180" y="4621354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Down Arrow 22"/>
          <p:cNvSpPr/>
          <p:nvPr/>
        </p:nvSpPr>
        <p:spPr>
          <a:xfrm>
            <a:off x="4385180" y="5431282"/>
            <a:ext cx="213360" cy="19202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6" name="Elbow Connector 25"/>
          <p:cNvCxnSpPr/>
          <p:nvPr/>
        </p:nvCxnSpPr>
        <p:spPr>
          <a:xfrm rot="16200000" flipV="1">
            <a:off x="4770556" y="1542206"/>
            <a:ext cx="5162783" cy="3340271"/>
          </a:xfrm>
          <a:prstGeom prst="bentConnector3">
            <a:avLst>
              <a:gd name="adj1" fmla="val 100049"/>
            </a:avLst>
          </a:prstGeom>
          <a:ln w="190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7772811" y="5793733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Alternate Process 31"/>
          <p:cNvSpPr/>
          <p:nvPr/>
        </p:nvSpPr>
        <p:spPr>
          <a:xfrm>
            <a:off x="3295227" y="6353134"/>
            <a:ext cx="2386581" cy="41087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Regulatory Network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34" name="Alternate Process 33"/>
          <p:cNvSpPr/>
          <p:nvPr/>
        </p:nvSpPr>
        <p:spPr>
          <a:xfrm>
            <a:off x="3295228" y="1649974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Pre-alignment QC </a:t>
            </a:r>
          </a:p>
        </p:txBody>
      </p:sp>
      <p:sp>
        <p:nvSpPr>
          <p:cNvPr id="36" name="Down Arrow 35"/>
          <p:cNvSpPr/>
          <p:nvPr/>
        </p:nvSpPr>
        <p:spPr>
          <a:xfrm>
            <a:off x="4385180" y="3565467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7" name="Alternate Process 36"/>
          <p:cNvSpPr/>
          <p:nvPr/>
        </p:nvSpPr>
        <p:spPr>
          <a:xfrm>
            <a:off x="3295228" y="3170483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Post-alignment QC </a:t>
            </a:r>
          </a:p>
        </p:txBody>
      </p:sp>
      <p:sp>
        <p:nvSpPr>
          <p:cNvPr id="39" name="Alternate Process 38"/>
          <p:cNvSpPr/>
          <p:nvPr/>
        </p:nvSpPr>
        <p:spPr>
          <a:xfrm>
            <a:off x="3295228" y="4229262"/>
            <a:ext cx="2386582" cy="320040"/>
          </a:xfrm>
          <a:prstGeom prst="flowChartAlternateProcess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Reproducible  peaks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7" name="Alternate Process 26"/>
          <p:cNvSpPr/>
          <p:nvPr/>
        </p:nvSpPr>
        <p:spPr>
          <a:xfrm>
            <a:off x="3295228" y="2415256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Mapping/Alignment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8" name="Alternate Process 27"/>
          <p:cNvSpPr/>
          <p:nvPr/>
        </p:nvSpPr>
        <p:spPr>
          <a:xfrm>
            <a:off x="3295228" y="2795698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Post-alignment processing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1105710" y="3748347"/>
            <a:ext cx="6667101" cy="873007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1105710" y="4839494"/>
            <a:ext cx="6667101" cy="1963761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204238" y="4030975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Peak Calling</a:t>
            </a:r>
            <a:endParaRPr lang="en-US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204238" y="2261367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Preprocessing</a:t>
            </a:r>
            <a:endParaRPr lang="en-US" sz="1400" b="1" dirty="0"/>
          </a:p>
        </p:txBody>
      </p:sp>
      <p:cxnSp>
        <p:nvCxnSpPr>
          <p:cNvPr id="43" name="Straight Connector 42"/>
          <p:cNvCxnSpPr/>
          <p:nvPr/>
        </p:nvCxnSpPr>
        <p:spPr>
          <a:xfrm flipH="1" flipV="1">
            <a:off x="7772812" y="4229260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7772811" y="2549421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330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459"/>
            <a:ext cx="8229600" cy="776438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3488"/>
            <a:ext cx="8229600" cy="51626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ATAC-QC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Pre-Alignment QC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Post-Alignment QC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Other improvements in preprocessing step</a:t>
            </a:r>
          </a:p>
          <a:p>
            <a:endParaRPr lang="en-US" dirty="0" smtClean="0"/>
          </a:p>
          <a:p>
            <a:r>
              <a:rPr lang="en-US" dirty="0" smtClean="0"/>
              <a:t>Peak calling</a:t>
            </a:r>
          </a:p>
          <a:p>
            <a:pPr lvl="1"/>
            <a:r>
              <a:rPr lang="en-US" dirty="0" smtClean="0"/>
              <a:t>Evaluation of peak calling algorithms on ATAC-</a:t>
            </a:r>
            <a:r>
              <a:rPr lang="en-US" dirty="0" err="1" smtClean="0"/>
              <a:t>Seq</a:t>
            </a:r>
            <a:r>
              <a:rPr lang="en-US" dirty="0" smtClean="0"/>
              <a:t> data</a:t>
            </a:r>
          </a:p>
          <a:p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Differential peak analysis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Current methods, potential problems and alternative choices</a:t>
            </a:r>
          </a:p>
          <a:p>
            <a:pPr lvl="1"/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Case study</a:t>
            </a:r>
          </a:p>
          <a:p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Summary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384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10205"/>
          </a:xfrm>
        </p:spPr>
        <p:txBody>
          <a:bodyPr/>
          <a:lstStyle/>
          <a:p>
            <a:r>
              <a:rPr lang="en-US" dirty="0" smtClean="0"/>
              <a:t>Peak </a:t>
            </a:r>
            <a:r>
              <a:rPr lang="en-US" dirty="0"/>
              <a:t>C</a:t>
            </a:r>
            <a:r>
              <a:rPr lang="en-US" dirty="0" smtClean="0"/>
              <a:t>alling </a:t>
            </a:r>
            <a:r>
              <a:rPr lang="en-US" dirty="0"/>
              <a:t>A</a:t>
            </a:r>
            <a:r>
              <a:rPr lang="en-US" dirty="0" smtClean="0"/>
              <a:t>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9196"/>
            <a:ext cx="8229600" cy="4525963"/>
          </a:xfrm>
        </p:spPr>
        <p:txBody>
          <a:bodyPr/>
          <a:lstStyle/>
          <a:p>
            <a:r>
              <a:rPr lang="en-US" dirty="0" smtClean="0"/>
              <a:t>MACS2 (Genome Biology, 2008)</a:t>
            </a:r>
          </a:p>
          <a:p>
            <a:pPr lvl="1"/>
            <a:r>
              <a:rPr lang="en-US" sz="2000" dirty="0" smtClean="0"/>
              <a:t>Model-based analysis of </a:t>
            </a:r>
            <a:r>
              <a:rPr lang="en-US" sz="2000" dirty="0" err="1" smtClean="0"/>
              <a:t>ChIP-Seq</a:t>
            </a:r>
            <a:r>
              <a:rPr lang="en-US" sz="2000" dirty="0" smtClean="0"/>
              <a:t> data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ZINBA (Genome Biology, 2011)</a:t>
            </a:r>
          </a:p>
          <a:p>
            <a:pPr lvl="1"/>
            <a:r>
              <a:rPr lang="en-US" sz="2000" dirty="0" smtClean="0"/>
              <a:t>Generic algorithm for genome-wide detection of enrichment in short-read data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HOTSPOT (Nature Genetics, 2011)</a:t>
            </a:r>
            <a:endParaRPr lang="en-US" dirty="0"/>
          </a:p>
          <a:p>
            <a:pPr lvl="1"/>
            <a:r>
              <a:rPr lang="en-US" sz="2000" dirty="0" smtClean="0"/>
              <a:t>Algorithm used in ENCODE project for DHS detection</a:t>
            </a:r>
          </a:p>
          <a:p>
            <a:pPr lvl="1"/>
            <a:r>
              <a:rPr lang="en-US" sz="2000" dirty="0"/>
              <a:t>Z-score based enrichment of </a:t>
            </a:r>
            <a:r>
              <a:rPr lang="en-US" sz="2000" dirty="0" err="1"/>
              <a:t>Dnase-Seq</a:t>
            </a:r>
            <a:r>
              <a:rPr lang="en-US" sz="2000" dirty="0"/>
              <a:t> </a:t>
            </a:r>
            <a:r>
              <a:rPr lang="en-US" sz="2000" dirty="0" smtClean="0"/>
              <a:t>data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2791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665"/>
            <a:ext cx="8229600" cy="677900"/>
          </a:xfrm>
        </p:spPr>
        <p:txBody>
          <a:bodyPr/>
          <a:lstStyle/>
          <a:p>
            <a:r>
              <a:rPr lang="en-US" dirty="0" smtClean="0"/>
              <a:t>Evaluation of Peak Calling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7287"/>
            <a:ext cx="8229600" cy="5326907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Algorithms evaluated in this study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MACS2 narrow peak </a:t>
            </a:r>
          </a:p>
          <a:p>
            <a:pPr lvl="1"/>
            <a:r>
              <a:rPr lang="en-US" sz="2000" dirty="0" smtClean="0"/>
              <a:t>MACS2 broad peak</a:t>
            </a:r>
          </a:p>
          <a:p>
            <a:pPr lvl="1"/>
            <a:r>
              <a:rPr lang="en-US" sz="2000" dirty="0" smtClean="0"/>
              <a:t>ZINBA</a:t>
            </a:r>
          </a:p>
          <a:p>
            <a:pPr lvl="1"/>
            <a:r>
              <a:rPr lang="en-US" sz="2000" dirty="0" smtClean="0"/>
              <a:t>Hotspot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0000FF"/>
                </a:solidFill>
              </a:rPr>
              <a:t>Evaluations aspects </a:t>
            </a:r>
          </a:p>
          <a:p>
            <a:pPr lvl="1"/>
            <a:r>
              <a:rPr lang="en-US" sz="2000" dirty="0" smtClean="0"/>
              <a:t>Number of peaks</a:t>
            </a:r>
          </a:p>
          <a:p>
            <a:pPr lvl="1"/>
            <a:r>
              <a:rPr lang="en-US" sz="2000" dirty="0" smtClean="0"/>
              <a:t>Peak length</a:t>
            </a:r>
          </a:p>
          <a:p>
            <a:pPr lvl="1"/>
            <a:r>
              <a:rPr lang="en-US" sz="2000" dirty="0" smtClean="0"/>
              <a:t>% of reads in peak regions</a:t>
            </a:r>
          </a:p>
          <a:p>
            <a:pPr lvl="1"/>
            <a:r>
              <a:rPr lang="en-US" sz="2000" dirty="0" smtClean="0"/>
              <a:t>Sensitivity and Specificity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80647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3250"/>
            <a:ext cx="8229600" cy="721695"/>
          </a:xfrm>
        </p:spPr>
        <p:txBody>
          <a:bodyPr/>
          <a:lstStyle/>
          <a:p>
            <a:r>
              <a:rPr lang="en-US" dirty="0" smtClean="0"/>
              <a:t>A Global </a:t>
            </a:r>
            <a:r>
              <a:rPr lang="en-US" dirty="0"/>
              <a:t>V</a:t>
            </a:r>
            <a:r>
              <a:rPr lang="en-US" dirty="0" smtClean="0"/>
              <a:t>iew of Peaks Identified by four algorithms</a:t>
            </a:r>
            <a:endParaRPr lang="en-US" dirty="0"/>
          </a:p>
        </p:txBody>
      </p:sp>
      <p:pic>
        <p:nvPicPr>
          <p:cNvPr id="4" name="Picture 3" descr="2_peakcalling_chr21_qarm_v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20" y="1533550"/>
            <a:ext cx="8049880" cy="43678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747520"/>
            <a:ext cx="1046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MACS2 narrow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940560"/>
            <a:ext cx="1046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MACS2 broad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2143760"/>
            <a:ext cx="1046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ZINBA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2326640"/>
            <a:ext cx="1046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Hotspot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314960" y="3098800"/>
            <a:ext cx="149352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GM12878_50k_Rep1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019260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1105710" y="1577663"/>
            <a:ext cx="6667101" cy="1987804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5157"/>
            <a:ext cx="8229600" cy="88717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Analysis Flowchart for ATAC-</a:t>
            </a:r>
            <a:r>
              <a:rPr lang="en-US" sz="2400" dirty="0" err="1"/>
              <a:t>S</a:t>
            </a:r>
            <a:r>
              <a:rPr lang="en-US" sz="2400" dirty="0" err="1" smtClean="0"/>
              <a:t>eq</a:t>
            </a:r>
            <a:r>
              <a:rPr lang="en-US" sz="2400" dirty="0" smtClean="0"/>
              <a:t> Data</a:t>
            </a:r>
            <a:endParaRPr lang="en-US" sz="2400" dirty="0"/>
          </a:p>
        </p:txBody>
      </p:sp>
      <p:sp>
        <p:nvSpPr>
          <p:cNvPr id="3" name="Alternate Process 2"/>
          <p:cNvSpPr/>
          <p:nvPr/>
        </p:nvSpPr>
        <p:spPr>
          <a:xfrm>
            <a:off x="3295228" y="475673"/>
            <a:ext cx="2386580" cy="320040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Experimental Design</a:t>
            </a:r>
          </a:p>
        </p:txBody>
      </p:sp>
      <p:sp>
        <p:nvSpPr>
          <p:cNvPr id="7" name="Alternate Process 6"/>
          <p:cNvSpPr/>
          <p:nvPr/>
        </p:nvSpPr>
        <p:spPr>
          <a:xfrm>
            <a:off x="3295228" y="1030947"/>
            <a:ext cx="2386580" cy="320040"/>
          </a:xfrm>
          <a:prstGeom prst="flowChartAlternateProcess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Sequencing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0" name="Alternate Process 9"/>
          <p:cNvSpPr/>
          <p:nvPr/>
        </p:nvSpPr>
        <p:spPr>
          <a:xfrm>
            <a:off x="3295228" y="2035038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Pre-alignment Processing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1" name="Alternate Process 10"/>
          <p:cNvSpPr/>
          <p:nvPr/>
        </p:nvSpPr>
        <p:spPr>
          <a:xfrm>
            <a:off x="3295228" y="3832068"/>
            <a:ext cx="2386582" cy="320040"/>
          </a:xfrm>
          <a:prstGeom prst="flowChartAlternateProcess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Peak Calling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3" name="Alternate Process 12"/>
          <p:cNvSpPr/>
          <p:nvPr/>
        </p:nvSpPr>
        <p:spPr>
          <a:xfrm>
            <a:off x="3295228" y="4926917"/>
            <a:ext cx="2386581" cy="440292"/>
          </a:xfrm>
          <a:prstGeom prst="flowChartAlternateProcess">
            <a:avLst/>
          </a:prstGeom>
          <a:solidFill>
            <a:srgbClr val="FFCC66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Differential Peak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4" name="Alternate Process 13"/>
          <p:cNvSpPr/>
          <p:nvPr/>
        </p:nvSpPr>
        <p:spPr>
          <a:xfrm>
            <a:off x="3295227" y="5662157"/>
            <a:ext cx="2386581" cy="2743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Motif Discovery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5" name="Alternate Process 14"/>
          <p:cNvSpPr/>
          <p:nvPr/>
        </p:nvSpPr>
        <p:spPr>
          <a:xfrm>
            <a:off x="3295228" y="6002171"/>
            <a:ext cx="2386582" cy="2743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Footprint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3290" y="5601408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Downstream Analysis</a:t>
            </a:r>
            <a:endParaRPr lang="en-US" sz="1400" b="1" dirty="0"/>
          </a:p>
        </p:txBody>
      </p:sp>
      <p:sp>
        <p:nvSpPr>
          <p:cNvPr id="8" name="Down Arrow 7"/>
          <p:cNvSpPr/>
          <p:nvPr/>
        </p:nvSpPr>
        <p:spPr>
          <a:xfrm>
            <a:off x="4385180" y="827414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0" name="Down Arrow 19"/>
          <p:cNvSpPr/>
          <p:nvPr/>
        </p:nvSpPr>
        <p:spPr>
          <a:xfrm>
            <a:off x="4385180" y="1394783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" name="Down Arrow 20"/>
          <p:cNvSpPr/>
          <p:nvPr/>
        </p:nvSpPr>
        <p:spPr>
          <a:xfrm>
            <a:off x="4385180" y="4621354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Down Arrow 22"/>
          <p:cNvSpPr/>
          <p:nvPr/>
        </p:nvSpPr>
        <p:spPr>
          <a:xfrm>
            <a:off x="4385180" y="5431282"/>
            <a:ext cx="213360" cy="19202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6" name="Elbow Connector 25"/>
          <p:cNvCxnSpPr/>
          <p:nvPr/>
        </p:nvCxnSpPr>
        <p:spPr>
          <a:xfrm rot="16200000" flipV="1">
            <a:off x="4770556" y="1542206"/>
            <a:ext cx="5162783" cy="3340271"/>
          </a:xfrm>
          <a:prstGeom prst="bentConnector3">
            <a:avLst>
              <a:gd name="adj1" fmla="val 100049"/>
            </a:avLst>
          </a:prstGeom>
          <a:ln w="190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7772811" y="5793733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Alternate Process 31"/>
          <p:cNvSpPr/>
          <p:nvPr/>
        </p:nvSpPr>
        <p:spPr>
          <a:xfrm>
            <a:off x="3295227" y="6353134"/>
            <a:ext cx="2386581" cy="41087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Regulatory Network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34" name="Alternate Process 33"/>
          <p:cNvSpPr/>
          <p:nvPr/>
        </p:nvSpPr>
        <p:spPr>
          <a:xfrm>
            <a:off x="3295228" y="1649974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Pre-alignment QC </a:t>
            </a:r>
          </a:p>
        </p:txBody>
      </p:sp>
      <p:sp>
        <p:nvSpPr>
          <p:cNvPr id="36" name="Down Arrow 35"/>
          <p:cNvSpPr/>
          <p:nvPr/>
        </p:nvSpPr>
        <p:spPr>
          <a:xfrm>
            <a:off x="4385180" y="3565467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7" name="Alternate Process 36"/>
          <p:cNvSpPr/>
          <p:nvPr/>
        </p:nvSpPr>
        <p:spPr>
          <a:xfrm>
            <a:off x="3295228" y="3170483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Post-alignment QC </a:t>
            </a:r>
          </a:p>
        </p:txBody>
      </p:sp>
      <p:sp>
        <p:nvSpPr>
          <p:cNvPr id="39" name="Alternate Process 38"/>
          <p:cNvSpPr/>
          <p:nvPr/>
        </p:nvSpPr>
        <p:spPr>
          <a:xfrm>
            <a:off x="3295228" y="4229262"/>
            <a:ext cx="2386582" cy="320040"/>
          </a:xfrm>
          <a:prstGeom prst="flowChartAlternateProcess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Reproducible  Peaks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7" name="Alternate Process 26"/>
          <p:cNvSpPr/>
          <p:nvPr/>
        </p:nvSpPr>
        <p:spPr>
          <a:xfrm>
            <a:off x="3295228" y="2415256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Mapping/Alignment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8" name="Alternate Process 27"/>
          <p:cNvSpPr/>
          <p:nvPr/>
        </p:nvSpPr>
        <p:spPr>
          <a:xfrm>
            <a:off x="3295228" y="2795698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Post-alignment Processing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1105710" y="3748347"/>
            <a:ext cx="6667101" cy="873007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1105710" y="4839494"/>
            <a:ext cx="6667101" cy="1963761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204238" y="4030975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Peak Calling</a:t>
            </a:r>
            <a:endParaRPr lang="en-US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204238" y="2261367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Preprocessing</a:t>
            </a:r>
            <a:endParaRPr lang="en-US" sz="1400" b="1" dirty="0"/>
          </a:p>
        </p:txBody>
      </p:sp>
      <p:cxnSp>
        <p:nvCxnSpPr>
          <p:cNvPr id="43" name="Straight Connector 42"/>
          <p:cNvCxnSpPr/>
          <p:nvPr/>
        </p:nvCxnSpPr>
        <p:spPr>
          <a:xfrm flipH="1" flipV="1">
            <a:off x="7772812" y="4229260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7772811" y="2549421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919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43250"/>
            <a:ext cx="8229600" cy="721695"/>
          </a:xfrm>
        </p:spPr>
        <p:txBody>
          <a:bodyPr/>
          <a:lstStyle/>
          <a:p>
            <a:r>
              <a:rPr lang="en-US" dirty="0" smtClean="0"/>
              <a:t>A Zoom-in </a:t>
            </a:r>
            <a:r>
              <a:rPr lang="en-US" dirty="0"/>
              <a:t>V</a:t>
            </a:r>
            <a:r>
              <a:rPr lang="en-US" dirty="0" smtClean="0"/>
              <a:t>iew of Peaks Identified by four algorithms</a:t>
            </a:r>
            <a:endParaRPr lang="en-US" dirty="0"/>
          </a:p>
        </p:txBody>
      </p:sp>
      <p:pic>
        <p:nvPicPr>
          <p:cNvPr id="6" name="Picture 5" descr="2_peakcalling_chr22_zoomin_v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40" y="1146810"/>
            <a:ext cx="8025714" cy="494919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9920" y="1353830"/>
            <a:ext cx="1046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MACS2 narrow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619760" y="1546870"/>
            <a:ext cx="1046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MACS2 broad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619760" y="1747520"/>
            <a:ext cx="1046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ZINBA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619760" y="1920240"/>
            <a:ext cx="1046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Hotspot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269240" y="2743200"/>
            <a:ext cx="149352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GM12878_50k_Rep1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287721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43250"/>
            <a:ext cx="8229600" cy="721695"/>
          </a:xfrm>
        </p:spPr>
        <p:txBody>
          <a:bodyPr/>
          <a:lstStyle/>
          <a:p>
            <a:r>
              <a:rPr lang="en-US" dirty="0" smtClean="0"/>
              <a:t>A Zoom-in </a:t>
            </a:r>
            <a:r>
              <a:rPr lang="en-US" dirty="0"/>
              <a:t>V</a:t>
            </a:r>
            <a:r>
              <a:rPr lang="en-US" dirty="0" smtClean="0"/>
              <a:t>iew of Peaks Identified by four algorithms</a:t>
            </a:r>
            <a:endParaRPr lang="en-US" dirty="0"/>
          </a:p>
        </p:txBody>
      </p:sp>
      <p:pic>
        <p:nvPicPr>
          <p:cNvPr id="6" name="Picture 5" descr="2_peakcalling_3_v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20" y="1239520"/>
            <a:ext cx="7711440" cy="51409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36320" y="1424950"/>
            <a:ext cx="1046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MACS2 narrow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026160" y="1617990"/>
            <a:ext cx="1046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MACS2 broad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1026160" y="1818640"/>
            <a:ext cx="1046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ZINBA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1026160" y="1991360"/>
            <a:ext cx="10464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Hotspot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594360" y="2814320"/>
            <a:ext cx="149352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/>
              <a:t>GM12878_50k_Rep1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886181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90056"/>
              </p:ext>
            </p:extLst>
          </p:nvPr>
        </p:nvGraphicFramePr>
        <p:xfrm>
          <a:off x="1371600" y="1950720"/>
          <a:ext cx="6675120" cy="423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457200" y="143250"/>
            <a:ext cx="8229600" cy="7216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Number of Peaks Detected by Each Peak Caller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17040" y="1520758"/>
            <a:ext cx="5846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Peak numbers detected in GM12878_50k_Rep1 at different q-value cutoffs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82126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ak_siz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720" y="1026160"/>
            <a:ext cx="4927600" cy="49276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143250"/>
            <a:ext cx="8229600" cy="7216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Peak Length </a:t>
            </a:r>
            <a:r>
              <a:rPr lang="en-US" dirty="0"/>
              <a:t>D</a:t>
            </a:r>
            <a:r>
              <a:rPr lang="en-US" dirty="0" smtClean="0"/>
              <a:t>istribution by Each Peak Caller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308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43250"/>
            <a:ext cx="8229600" cy="7216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Sensitivity and Specificity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864946"/>
            <a:ext cx="8229600" cy="526121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200" dirty="0"/>
          </a:p>
          <a:p>
            <a:r>
              <a:rPr lang="en-US" sz="2200" u="sng" dirty="0" smtClean="0"/>
              <a:t>Reference</a:t>
            </a:r>
            <a:r>
              <a:rPr lang="en-US" sz="2200" dirty="0" smtClean="0"/>
              <a:t>: ENCODE </a:t>
            </a:r>
            <a:r>
              <a:rPr lang="en-US" sz="2200" dirty="0" err="1" smtClean="0"/>
              <a:t>ChIP-Seq</a:t>
            </a:r>
            <a:r>
              <a:rPr lang="en-US" sz="2200" dirty="0" smtClean="0"/>
              <a:t> data of 76 transcription factors (TF) in GM12878 cell line</a:t>
            </a:r>
          </a:p>
          <a:p>
            <a:endParaRPr lang="en-US" sz="2200" dirty="0" smtClean="0"/>
          </a:p>
          <a:p>
            <a:r>
              <a:rPr lang="en-US" sz="2200" u="sng" dirty="0" smtClean="0"/>
              <a:t>Assumption</a:t>
            </a:r>
            <a:r>
              <a:rPr lang="en-US" sz="2200" dirty="0" smtClean="0"/>
              <a:t>: Most TF binding sites (TFBS) are open chromatin regions.</a:t>
            </a:r>
          </a:p>
          <a:p>
            <a:endParaRPr lang="en-US" sz="2200" dirty="0"/>
          </a:p>
          <a:p>
            <a:r>
              <a:rPr lang="en-US" sz="2200" u="sng" dirty="0" smtClean="0"/>
              <a:t>True Positive Rate</a:t>
            </a:r>
            <a:r>
              <a:rPr lang="en-US" sz="2200" dirty="0" smtClean="0"/>
              <a:t> (Sensitivity) = Number </a:t>
            </a:r>
            <a:r>
              <a:rPr lang="en-US" sz="2200" dirty="0"/>
              <a:t>of </a:t>
            </a:r>
            <a:r>
              <a:rPr lang="en-US" sz="2200" dirty="0" smtClean="0"/>
              <a:t>TFBS in ATAC-</a:t>
            </a:r>
            <a:r>
              <a:rPr lang="en-US" sz="2200" dirty="0" err="1" smtClean="0"/>
              <a:t>Seq</a:t>
            </a:r>
            <a:r>
              <a:rPr lang="en-US" sz="2200" dirty="0" smtClean="0"/>
              <a:t> peaks / Total number </a:t>
            </a:r>
            <a:r>
              <a:rPr lang="en-US" sz="2200" dirty="0"/>
              <a:t>of </a:t>
            </a:r>
            <a:r>
              <a:rPr lang="en-US" sz="2200" dirty="0" smtClean="0"/>
              <a:t>TFBS </a:t>
            </a:r>
          </a:p>
          <a:p>
            <a:endParaRPr lang="en-US" sz="2200" dirty="0"/>
          </a:p>
          <a:p>
            <a:r>
              <a:rPr lang="en-US" sz="2200" u="sng" dirty="0" smtClean="0"/>
              <a:t>False Discovery Rate</a:t>
            </a:r>
            <a:r>
              <a:rPr lang="en-US" sz="2200" dirty="0" smtClean="0"/>
              <a:t> (Specificity) </a:t>
            </a:r>
            <a:r>
              <a:rPr lang="en-US" sz="2200" dirty="0"/>
              <a:t>= </a:t>
            </a:r>
            <a:r>
              <a:rPr lang="en-US" sz="2200" dirty="0" smtClean="0"/>
              <a:t>Number </a:t>
            </a:r>
            <a:r>
              <a:rPr lang="en-US" sz="2200" dirty="0"/>
              <a:t>of </a:t>
            </a:r>
            <a:r>
              <a:rPr lang="en-US" sz="2200" dirty="0" smtClean="0"/>
              <a:t>ATAC-</a:t>
            </a:r>
            <a:r>
              <a:rPr lang="en-US" sz="2200" dirty="0" err="1" smtClean="0"/>
              <a:t>Seq</a:t>
            </a:r>
            <a:r>
              <a:rPr lang="en-US" sz="2200" dirty="0" smtClean="0"/>
              <a:t> peaks in TFBS </a:t>
            </a:r>
            <a:r>
              <a:rPr lang="en-US" sz="2200" dirty="0"/>
              <a:t>/ </a:t>
            </a:r>
            <a:r>
              <a:rPr lang="en-US" sz="2200" dirty="0" smtClean="0"/>
              <a:t>Total number of ATAC-</a:t>
            </a:r>
            <a:r>
              <a:rPr lang="en-US" sz="2200" dirty="0" err="1" smtClean="0"/>
              <a:t>Seq</a:t>
            </a:r>
            <a:r>
              <a:rPr lang="en-US" sz="2200" dirty="0" smtClean="0"/>
              <a:t> peaks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23114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9486933"/>
              </p:ext>
            </p:extLst>
          </p:nvPr>
        </p:nvGraphicFramePr>
        <p:xfrm>
          <a:off x="814296" y="1973686"/>
          <a:ext cx="7620000" cy="4541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457200" y="143250"/>
            <a:ext cx="8229600" cy="7216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Sensitivity and Specificity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68183" y="997244"/>
            <a:ext cx="5846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Comparison of peak callers based on TPR and FDR in GM12878_50k_Rep1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55767" y="1414444"/>
            <a:ext cx="6876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Each peak calling algorithm is evaluated at q=0.001, q=0.005, q=0.01, q=0.05, q=0.1, q=0.2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675030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081675"/>
              </p:ext>
            </p:extLst>
          </p:nvPr>
        </p:nvGraphicFramePr>
        <p:xfrm>
          <a:off x="857250" y="2298541"/>
          <a:ext cx="7429500" cy="1808479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  <a:gridCol w="825500"/>
                <a:gridCol w="825500"/>
                <a:gridCol w="825500"/>
                <a:gridCol w="825500"/>
                <a:gridCol w="825500"/>
                <a:gridCol w="8255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MACS2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arrow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MACS2_Broad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ZINBA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Hotspot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FDR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TPR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FDR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TPR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FDR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TPR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FDR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TPR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q=0.001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q=0.005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q=0.01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q=0.05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q=0.1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q=0.2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457200" y="143250"/>
            <a:ext cx="8229600" cy="7216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Sensitivity and Specificity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7755" y="1292867"/>
            <a:ext cx="58461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Comparison of peak callers based on TPR and FDR in GM12878_50k_Rep1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35339" y="1710067"/>
            <a:ext cx="68768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Each peak calling algorithm is evaluated at q=0.001, q=0.005, q=0.01, q=0.05, q=0.1, q=0.2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512151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629154"/>
              </p:ext>
            </p:extLst>
          </p:nvPr>
        </p:nvGraphicFramePr>
        <p:xfrm>
          <a:off x="2078009" y="963486"/>
          <a:ext cx="4906586" cy="2594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1383484"/>
              </p:ext>
            </p:extLst>
          </p:nvPr>
        </p:nvGraphicFramePr>
        <p:xfrm>
          <a:off x="2078008" y="3973426"/>
          <a:ext cx="4906587" cy="2786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9807" y="952535"/>
            <a:ext cx="1532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q-value = 0.01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9807" y="3973426"/>
            <a:ext cx="1532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q-value = 0.1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143250"/>
            <a:ext cx="8229600" cy="7216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Percentage of ATAC-</a:t>
            </a:r>
            <a:r>
              <a:rPr lang="en-US" dirty="0" err="1" smtClean="0"/>
              <a:t>Seq</a:t>
            </a:r>
            <a:r>
              <a:rPr lang="en-US" dirty="0" smtClean="0"/>
              <a:t> Reads in Peak Regions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958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1105710" y="1577663"/>
            <a:ext cx="6667101" cy="1987804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5157"/>
            <a:ext cx="8229600" cy="88717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Analysis Flowchart for ATAC-</a:t>
            </a:r>
            <a:r>
              <a:rPr lang="en-US" sz="2400" dirty="0" err="1"/>
              <a:t>S</a:t>
            </a:r>
            <a:r>
              <a:rPr lang="en-US" sz="2400" dirty="0" err="1" smtClean="0"/>
              <a:t>eq</a:t>
            </a:r>
            <a:r>
              <a:rPr lang="en-US" sz="2400" dirty="0" smtClean="0"/>
              <a:t> Data</a:t>
            </a:r>
            <a:endParaRPr lang="en-US" sz="2400" dirty="0"/>
          </a:p>
        </p:txBody>
      </p:sp>
      <p:sp>
        <p:nvSpPr>
          <p:cNvPr id="3" name="Alternate Process 2"/>
          <p:cNvSpPr/>
          <p:nvPr/>
        </p:nvSpPr>
        <p:spPr>
          <a:xfrm>
            <a:off x="3295228" y="475673"/>
            <a:ext cx="2386580" cy="320040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Experimental Design</a:t>
            </a:r>
          </a:p>
        </p:txBody>
      </p:sp>
      <p:sp>
        <p:nvSpPr>
          <p:cNvPr id="7" name="Alternate Process 6"/>
          <p:cNvSpPr/>
          <p:nvPr/>
        </p:nvSpPr>
        <p:spPr>
          <a:xfrm>
            <a:off x="3295228" y="1030947"/>
            <a:ext cx="2386580" cy="320040"/>
          </a:xfrm>
          <a:prstGeom prst="flowChartAlternateProcess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Sequencing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0" name="Alternate Process 9"/>
          <p:cNvSpPr/>
          <p:nvPr/>
        </p:nvSpPr>
        <p:spPr>
          <a:xfrm>
            <a:off x="3295228" y="2035038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Pre-alignment processing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1" name="Alternate Process 10"/>
          <p:cNvSpPr/>
          <p:nvPr/>
        </p:nvSpPr>
        <p:spPr>
          <a:xfrm>
            <a:off x="3295228" y="3832068"/>
            <a:ext cx="2386582" cy="320040"/>
          </a:xfrm>
          <a:prstGeom prst="flowChartAlternateProcess">
            <a:avLst/>
          </a:prstGeom>
          <a:solidFill>
            <a:srgbClr val="66FF66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Peak Calling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3" name="Alternate Process 12"/>
          <p:cNvSpPr/>
          <p:nvPr/>
        </p:nvSpPr>
        <p:spPr>
          <a:xfrm>
            <a:off x="3295228" y="4926917"/>
            <a:ext cx="2386581" cy="440292"/>
          </a:xfrm>
          <a:prstGeom prst="flowChartAlternateProcess">
            <a:avLst/>
          </a:prstGeom>
          <a:solidFill>
            <a:srgbClr val="FFCC66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Differential Peak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4" name="Alternate Process 13"/>
          <p:cNvSpPr/>
          <p:nvPr/>
        </p:nvSpPr>
        <p:spPr>
          <a:xfrm>
            <a:off x="3295227" y="5662157"/>
            <a:ext cx="2386581" cy="2743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Motif Discovery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5" name="Alternate Process 14"/>
          <p:cNvSpPr/>
          <p:nvPr/>
        </p:nvSpPr>
        <p:spPr>
          <a:xfrm>
            <a:off x="3295228" y="6002171"/>
            <a:ext cx="2386582" cy="2743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Footprint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3290" y="5601408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Downstream Analysis</a:t>
            </a:r>
            <a:endParaRPr lang="en-US" sz="1400" b="1" dirty="0"/>
          </a:p>
        </p:txBody>
      </p:sp>
      <p:sp>
        <p:nvSpPr>
          <p:cNvPr id="8" name="Down Arrow 7"/>
          <p:cNvSpPr/>
          <p:nvPr/>
        </p:nvSpPr>
        <p:spPr>
          <a:xfrm>
            <a:off x="4385180" y="827414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0" name="Down Arrow 19"/>
          <p:cNvSpPr/>
          <p:nvPr/>
        </p:nvSpPr>
        <p:spPr>
          <a:xfrm>
            <a:off x="4385180" y="1394783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" name="Down Arrow 20"/>
          <p:cNvSpPr/>
          <p:nvPr/>
        </p:nvSpPr>
        <p:spPr>
          <a:xfrm>
            <a:off x="4385180" y="4621354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Down Arrow 22"/>
          <p:cNvSpPr/>
          <p:nvPr/>
        </p:nvSpPr>
        <p:spPr>
          <a:xfrm>
            <a:off x="4385180" y="5431282"/>
            <a:ext cx="213360" cy="19202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6" name="Elbow Connector 25"/>
          <p:cNvCxnSpPr/>
          <p:nvPr/>
        </p:nvCxnSpPr>
        <p:spPr>
          <a:xfrm rot="16200000" flipV="1">
            <a:off x="4770556" y="1542206"/>
            <a:ext cx="5162783" cy="3340271"/>
          </a:xfrm>
          <a:prstGeom prst="bentConnector3">
            <a:avLst>
              <a:gd name="adj1" fmla="val 100049"/>
            </a:avLst>
          </a:prstGeom>
          <a:ln w="190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7772811" y="5793733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Alternate Process 31"/>
          <p:cNvSpPr/>
          <p:nvPr/>
        </p:nvSpPr>
        <p:spPr>
          <a:xfrm>
            <a:off x="3295227" y="6353134"/>
            <a:ext cx="2386581" cy="41087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Regulatory Network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34" name="Alternate Process 33"/>
          <p:cNvSpPr/>
          <p:nvPr/>
        </p:nvSpPr>
        <p:spPr>
          <a:xfrm>
            <a:off x="3295228" y="1649974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Pre-alignment QC </a:t>
            </a:r>
          </a:p>
        </p:txBody>
      </p:sp>
      <p:sp>
        <p:nvSpPr>
          <p:cNvPr id="36" name="Down Arrow 35"/>
          <p:cNvSpPr/>
          <p:nvPr/>
        </p:nvSpPr>
        <p:spPr>
          <a:xfrm>
            <a:off x="4385180" y="3565467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7" name="Alternate Process 36"/>
          <p:cNvSpPr/>
          <p:nvPr/>
        </p:nvSpPr>
        <p:spPr>
          <a:xfrm>
            <a:off x="3295228" y="3170483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Post-alignment QC </a:t>
            </a:r>
          </a:p>
        </p:txBody>
      </p:sp>
      <p:sp>
        <p:nvSpPr>
          <p:cNvPr id="39" name="Alternate Process 38"/>
          <p:cNvSpPr/>
          <p:nvPr/>
        </p:nvSpPr>
        <p:spPr>
          <a:xfrm>
            <a:off x="3295228" y="4229262"/>
            <a:ext cx="2386582" cy="320040"/>
          </a:xfrm>
          <a:prstGeom prst="flowChartAlternateProcess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Reproducible  peaks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7" name="Alternate Process 26"/>
          <p:cNvSpPr/>
          <p:nvPr/>
        </p:nvSpPr>
        <p:spPr>
          <a:xfrm>
            <a:off x="3295228" y="2415256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Mapping/Alignment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8" name="Alternate Process 27"/>
          <p:cNvSpPr/>
          <p:nvPr/>
        </p:nvSpPr>
        <p:spPr>
          <a:xfrm>
            <a:off x="3295228" y="2795698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Post-alignment processing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1105710" y="3748347"/>
            <a:ext cx="6667101" cy="873007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1105710" y="4839494"/>
            <a:ext cx="6667101" cy="1963761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204238" y="4030975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Peak Calling</a:t>
            </a:r>
            <a:endParaRPr lang="en-US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204238" y="2261367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Preprocessing</a:t>
            </a:r>
            <a:endParaRPr lang="en-US" sz="1400" b="1" dirty="0"/>
          </a:p>
        </p:txBody>
      </p:sp>
      <p:cxnSp>
        <p:nvCxnSpPr>
          <p:cNvPr id="43" name="Straight Connector 42"/>
          <p:cNvCxnSpPr/>
          <p:nvPr/>
        </p:nvCxnSpPr>
        <p:spPr>
          <a:xfrm flipH="1" flipV="1">
            <a:off x="7772812" y="4229260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7772811" y="2549421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979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7049"/>
            <a:ext cx="8229600" cy="634105"/>
          </a:xfrm>
        </p:spPr>
        <p:txBody>
          <a:bodyPr/>
          <a:lstStyle/>
          <a:p>
            <a:r>
              <a:rPr lang="en-US" dirty="0" smtClean="0"/>
              <a:t>Differential Peak </a:t>
            </a:r>
            <a:r>
              <a:rPr lang="en-US" dirty="0"/>
              <a:t>A</a:t>
            </a:r>
            <a:r>
              <a:rPr lang="en-US" dirty="0" smtClean="0"/>
              <a:t>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0129"/>
            <a:ext cx="8229600" cy="2036459"/>
          </a:xfrm>
        </p:spPr>
        <p:txBody>
          <a:bodyPr>
            <a:normAutofit/>
          </a:bodyPr>
          <a:lstStyle/>
          <a:p>
            <a:r>
              <a:rPr lang="en-US" dirty="0" smtClean="0"/>
              <a:t>Current pipeline to call deferential peaks</a:t>
            </a:r>
          </a:p>
          <a:p>
            <a:pPr lvl="1"/>
            <a:r>
              <a:rPr lang="en-US" sz="2000" dirty="0" smtClean="0"/>
              <a:t>Peak list of individual sample -&gt; merged peak list </a:t>
            </a:r>
          </a:p>
          <a:p>
            <a:pPr lvl="1"/>
            <a:r>
              <a:rPr lang="en-US" sz="2000" dirty="0" smtClean="0"/>
              <a:t>Quantify ATAC-</a:t>
            </a:r>
            <a:r>
              <a:rPr lang="en-US" sz="2000" dirty="0" err="1" smtClean="0"/>
              <a:t>Seq</a:t>
            </a:r>
            <a:r>
              <a:rPr lang="en-US" sz="2000" dirty="0" smtClean="0"/>
              <a:t> signal in every peak region in the list in individual sample</a:t>
            </a:r>
          </a:p>
          <a:p>
            <a:pPr lvl="1"/>
            <a:r>
              <a:rPr lang="en-US" sz="2000" dirty="0" smtClean="0"/>
              <a:t>Normalization and call differential peaks (</a:t>
            </a:r>
            <a:r>
              <a:rPr lang="en-US" sz="2000" dirty="0" err="1" smtClean="0"/>
              <a:t>EdgeR</a:t>
            </a:r>
            <a:r>
              <a:rPr lang="en-US" sz="2000" dirty="0" smtClean="0"/>
              <a:t>, </a:t>
            </a:r>
            <a:r>
              <a:rPr lang="en-US" sz="2000" dirty="0" err="1" smtClean="0"/>
              <a:t>DESeq</a:t>
            </a:r>
            <a:r>
              <a:rPr lang="en-US" sz="2000" dirty="0" smtClean="0"/>
              <a:t>, </a:t>
            </a:r>
            <a:r>
              <a:rPr lang="en-US" sz="2000" dirty="0" err="1" smtClean="0"/>
              <a:t>etc</a:t>
            </a:r>
            <a:r>
              <a:rPr lang="en-US" sz="2000" dirty="0" smtClean="0"/>
              <a:t>)</a:t>
            </a:r>
          </a:p>
          <a:p>
            <a:pPr lvl="1"/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927782"/>
              </p:ext>
            </p:extLst>
          </p:nvPr>
        </p:nvGraphicFramePr>
        <p:xfrm>
          <a:off x="1053253" y="4631306"/>
          <a:ext cx="7015143" cy="1573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2138343"/>
              </a:tblGrid>
              <a:tr h="83210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Samples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Total</a:t>
                      </a:r>
                      <a:r>
                        <a:rPr lang="en-US" sz="1400" baseline="0" dirty="0" smtClean="0"/>
                        <a:t> Mapped reads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# of reads in peak</a:t>
                      </a:r>
                      <a:r>
                        <a:rPr lang="en-US" sz="1400" baseline="0" dirty="0" smtClean="0"/>
                        <a:t> regions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Peak X (raw counts)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Peak X (</a:t>
                      </a:r>
                      <a:r>
                        <a:rPr lang="en-US" sz="1400" dirty="0" err="1" smtClean="0"/>
                        <a:t>cpm</a:t>
                      </a:r>
                      <a:r>
                        <a:rPr lang="en-US" sz="1400" dirty="0" smtClean="0"/>
                        <a:t>)</a:t>
                      </a:r>
                      <a:r>
                        <a:rPr lang="en-US" sz="1400" baseline="0" dirty="0" smtClean="0"/>
                        <a:t> after normalization</a:t>
                      </a:r>
                      <a:endParaRPr lang="en-US" sz="14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Condition 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 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~50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Condition 2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 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 M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</a:t>
                      </a:r>
                      <a:r>
                        <a:rPr lang="en-US" sz="1600" baseline="0" dirty="0" smtClean="0"/>
                        <a:t>50</a:t>
                      </a:r>
                      <a:endParaRPr 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75810" y="3369422"/>
            <a:ext cx="746627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RNA-</a:t>
            </a:r>
            <a:r>
              <a:rPr lang="en-US" sz="2000" dirty="0" err="1"/>
              <a:t>Seq</a:t>
            </a:r>
            <a:r>
              <a:rPr lang="en-US" sz="2000" dirty="0"/>
              <a:t> based normalization </a:t>
            </a:r>
            <a:endParaRPr lang="en-US" sz="2000" dirty="0" smtClean="0"/>
          </a:p>
          <a:p>
            <a:pPr lvl="1"/>
            <a:r>
              <a:rPr lang="en-US" sz="2000" dirty="0" smtClean="0"/>
              <a:t>- Potential </a:t>
            </a:r>
            <a:r>
              <a:rPr lang="en-US" sz="2000" dirty="0"/>
              <a:t>problem: most RNA-</a:t>
            </a:r>
            <a:r>
              <a:rPr lang="en-US" sz="2000" dirty="0" err="1"/>
              <a:t>Seq</a:t>
            </a:r>
            <a:r>
              <a:rPr lang="en-US" sz="2000" dirty="0"/>
              <a:t> reads are enriched in the peak regions, however, ATAC-</a:t>
            </a:r>
            <a:r>
              <a:rPr lang="en-US" sz="2000" dirty="0" err="1"/>
              <a:t>Seq</a:t>
            </a:r>
            <a:r>
              <a:rPr lang="en-US" sz="2000" dirty="0"/>
              <a:t> reads are not.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624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459"/>
            <a:ext cx="8229600" cy="776438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3488"/>
            <a:ext cx="8229600" cy="51626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ATAC-QC</a:t>
            </a:r>
          </a:p>
          <a:p>
            <a:pPr lvl="1"/>
            <a:r>
              <a:rPr lang="en-US" dirty="0" smtClean="0"/>
              <a:t>Pre-Alignment QC</a:t>
            </a:r>
          </a:p>
          <a:p>
            <a:pPr lvl="1"/>
            <a:r>
              <a:rPr lang="en-US" dirty="0" smtClean="0"/>
              <a:t>Post-Alignment QC</a:t>
            </a:r>
          </a:p>
          <a:p>
            <a:pPr lvl="1"/>
            <a:r>
              <a:rPr lang="en-US" dirty="0" smtClean="0"/>
              <a:t>Other improvements in preprocessing step</a:t>
            </a:r>
          </a:p>
          <a:p>
            <a:endParaRPr lang="en-US" dirty="0" smtClean="0"/>
          </a:p>
          <a:p>
            <a:r>
              <a:rPr lang="en-US" dirty="0" smtClean="0"/>
              <a:t>Peak calling</a:t>
            </a:r>
          </a:p>
          <a:p>
            <a:pPr lvl="1"/>
            <a:r>
              <a:rPr lang="en-US" dirty="0" smtClean="0"/>
              <a:t>Evaluation of peak calling algorithms on ATAC-</a:t>
            </a:r>
            <a:r>
              <a:rPr lang="en-US" dirty="0" err="1" smtClean="0"/>
              <a:t>Seq</a:t>
            </a:r>
            <a:r>
              <a:rPr lang="en-US" dirty="0" smtClean="0"/>
              <a:t> data</a:t>
            </a:r>
          </a:p>
          <a:p>
            <a:endParaRPr lang="en-US" dirty="0" smtClean="0"/>
          </a:p>
          <a:p>
            <a:r>
              <a:rPr lang="en-US" dirty="0" smtClean="0"/>
              <a:t>Differential peak analysis</a:t>
            </a:r>
          </a:p>
          <a:p>
            <a:pPr lvl="1"/>
            <a:r>
              <a:rPr lang="en-US" dirty="0" smtClean="0"/>
              <a:t>Current methods, potential problems and alternative choices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570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4541"/>
          </a:xfrm>
        </p:spPr>
        <p:txBody>
          <a:bodyPr/>
          <a:lstStyle/>
          <a:p>
            <a:r>
              <a:rPr lang="en-US" dirty="0" smtClean="0"/>
              <a:t>Normalization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3410"/>
            <a:ext cx="8229600" cy="4932753"/>
          </a:xfrm>
        </p:spPr>
        <p:txBody>
          <a:bodyPr/>
          <a:lstStyle/>
          <a:p>
            <a:r>
              <a:rPr lang="en-US" dirty="0" smtClean="0"/>
              <a:t>Commonly used: Sequencing depth normalization</a:t>
            </a:r>
          </a:p>
          <a:p>
            <a:endParaRPr lang="en-US" dirty="0"/>
          </a:p>
          <a:p>
            <a:r>
              <a:rPr lang="en-US" dirty="0" smtClean="0"/>
              <a:t>TMM in </a:t>
            </a:r>
            <a:r>
              <a:rPr lang="en-US" dirty="0" err="1" smtClean="0"/>
              <a:t>edgeR</a:t>
            </a:r>
            <a:r>
              <a:rPr lang="en-US" dirty="0" smtClean="0"/>
              <a:t> and scaling factor in </a:t>
            </a:r>
            <a:r>
              <a:rPr lang="en-US" dirty="0" err="1" smtClean="0"/>
              <a:t>DESeq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PeakSeq</a:t>
            </a:r>
            <a:r>
              <a:rPr lang="en-US" dirty="0" smtClean="0"/>
              <a:t>: Scaling factor estimated in a region (~10kb) using linear regression</a:t>
            </a:r>
          </a:p>
          <a:p>
            <a:endParaRPr lang="en-US" dirty="0"/>
          </a:p>
          <a:p>
            <a:r>
              <a:rPr lang="en-US" dirty="0" smtClean="0"/>
              <a:t>MACS: Normalization factor to linearly scale samples (macs2 </a:t>
            </a:r>
            <a:r>
              <a:rPr lang="en-US" dirty="0" err="1" smtClean="0"/>
              <a:t>bdgdiff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 err="1" smtClean="0"/>
              <a:t>MAnorm</a:t>
            </a:r>
            <a:r>
              <a:rPr lang="en-US" dirty="0" smtClean="0"/>
              <a:t>: adjusting for biases with non-linear trend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360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9700" y="0"/>
            <a:ext cx="3770902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3167" y="372256"/>
            <a:ext cx="206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MAnorm</a:t>
            </a:r>
            <a:r>
              <a:rPr lang="en-US" dirty="0" smtClean="0"/>
              <a:t> algorithm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592921" y="5888063"/>
            <a:ext cx="2460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Genome Biology,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788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plot_before_rescal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08" y="1714690"/>
            <a:ext cx="4114800" cy="4114800"/>
          </a:xfrm>
          <a:prstGeom prst="rect">
            <a:avLst/>
          </a:prstGeom>
        </p:spPr>
      </p:pic>
      <p:pic>
        <p:nvPicPr>
          <p:cNvPr id="3" name="Picture 2" descr="MAplot_after_rescal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673" y="1692805"/>
            <a:ext cx="4224277" cy="42242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18128" y="1016768"/>
            <a:ext cx="3196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MAnorm</a:t>
            </a:r>
            <a:r>
              <a:rPr lang="en-US" b="1" dirty="0" smtClean="0"/>
              <a:t> normalization results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2985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ATAC-</a:t>
            </a:r>
            <a:r>
              <a:rPr lang="en-US" dirty="0" err="1" smtClean="0"/>
              <a:t>Seq</a:t>
            </a:r>
            <a:r>
              <a:rPr lang="en-US" dirty="0" smtClean="0"/>
              <a:t> Analysis Pipeline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Pre-alignment QC: FASTQC </a:t>
            </a:r>
          </a:p>
          <a:p>
            <a:r>
              <a:rPr lang="en-US" dirty="0" smtClean="0"/>
              <a:t>Adapter Trimming: </a:t>
            </a:r>
            <a:r>
              <a:rPr lang="en-US" dirty="0" err="1" smtClean="0"/>
              <a:t>Trimmomatic</a:t>
            </a:r>
            <a:endParaRPr lang="en-US" dirty="0" smtClean="0"/>
          </a:p>
          <a:p>
            <a:r>
              <a:rPr lang="en-US" dirty="0" smtClean="0"/>
              <a:t>Alignment to the reference genome: Bowtie2</a:t>
            </a:r>
          </a:p>
          <a:p>
            <a:r>
              <a:rPr lang="en-US" dirty="0" smtClean="0"/>
              <a:t>Remove Duplicates: </a:t>
            </a:r>
            <a:r>
              <a:rPr lang="en-US" dirty="0" err="1" smtClean="0"/>
              <a:t>Samtools</a:t>
            </a:r>
            <a:r>
              <a:rPr lang="en-US" dirty="0" smtClean="0"/>
              <a:t> </a:t>
            </a:r>
            <a:r>
              <a:rPr lang="en-US" dirty="0" err="1" smtClean="0"/>
              <a:t>rmdup</a:t>
            </a:r>
            <a:endParaRPr lang="en-US" dirty="0" smtClean="0"/>
          </a:p>
          <a:p>
            <a:r>
              <a:rPr lang="en-US" dirty="0" smtClean="0"/>
              <a:t>Post-alignment QC: ATAC-QC</a:t>
            </a:r>
          </a:p>
          <a:p>
            <a:r>
              <a:rPr lang="en-US" dirty="0" smtClean="0"/>
              <a:t>Peak calling: ZINBA</a:t>
            </a:r>
          </a:p>
          <a:p>
            <a:r>
              <a:rPr lang="en-US" dirty="0" smtClean="0"/>
              <a:t>Reproducible peaks: IDR</a:t>
            </a:r>
          </a:p>
          <a:p>
            <a:r>
              <a:rPr lang="en-US" dirty="0" smtClean="0"/>
              <a:t>Deferential peak analysis: </a:t>
            </a:r>
            <a:r>
              <a:rPr lang="en-US" dirty="0" err="1" smtClean="0"/>
              <a:t>edgeR</a:t>
            </a:r>
            <a:endParaRPr lang="en-US" dirty="0" smtClean="0"/>
          </a:p>
          <a:p>
            <a:r>
              <a:rPr lang="en-US" dirty="0" smtClean="0"/>
              <a:t>Motif Analysis: HOMER</a:t>
            </a:r>
          </a:p>
        </p:txBody>
      </p:sp>
    </p:spTree>
    <p:extLst>
      <p:ext uri="{BB962C8B-B14F-4D97-AF65-F5344CB8AC3E}">
        <p14:creationId xmlns:p14="http://schemas.microsoft.com/office/powerpoint/2010/main" val="1348833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1105710" y="1577663"/>
            <a:ext cx="6667101" cy="1987804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5157"/>
            <a:ext cx="8229600" cy="88717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Analysis Flowchart for ATAC-</a:t>
            </a:r>
            <a:r>
              <a:rPr lang="en-US" sz="2400" dirty="0" err="1"/>
              <a:t>S</a:t>
            </a:r>
            <a:r>
              <a:rPr lang="en-US" sz="2400" dirty="0" err="1" smtClean="0"/>
              <a:t>eq</a:t>
            </a:r>
            <a:r>
              <a:rPr lang="en-US" sz="2400" dirty="0" smtClean="0"/>
              <a:t> Data</a:t>
            </a:r>
            <a:endParaRPr lang="en-US" sz="2400" dirty="0"/>
          </a:p>
        </p:txBody>
      </p:sp>
      <p:sp>
        <p:nvSpPr>
          <p:cNvPr id="3" name="Alternate Process 2"/>
          <p:cNvSpPr/>
          <p:nvPr/>
        </p:nvSpPr>
        <p:spPr>
          <a:xfrm>
            <a:off x="3295228" y="475673"/>
            <a:ext cx="2386580" cy="320040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Experimental Design</a:t>
            </a:r>
          </a:p>
        </p:txBody>
      </p:sp>
      <p:sp>
        <p:nvSpPr>
          <p:cNvPr id="7" name="Alternate Process 6"/>
          <p:cNvSpPr/>
          <p:nvPr/>
        </p:nvSpPr>
        <p:spPr>
          <a:xfrm>
            <a:off x="3295228" y="1030947"/>
            <a:ext cx="2386580" cy="320040"/>
          </a:xfrm>
          <a:prstGeom prst="flowChartAlternateProcess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Sequencing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0" name="Alternate Process 9"/>
          <p:cNvSpPr/>
          <p:nvPr/>
        </p:nvSpPr>
        <p:spPr>
          <a:xfrm>
            <a:off x="3295228" y="2035038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Pre-alignment processing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1" name="Alternate Process 10"/>
          <p:cNvSpPr/>
          <p:nvPr/>
        </p:nvSpPr>
        <p:spPr>
          <a:xfrm>
            <a:off x="3295228" y="3832068"/>
            <a:ext cx="2386582" cy="320040"/>
          </a:xfrm>
          <a:prstGeom prst="flowChartAlternateProcess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Peak Calling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3" name="Alternate Process 12"/>
          <p:cNvSpPr/>
          <p:nvPr/>
        </p:nvSpPr>
        <p:spPr>
          <a:xfrm>
            <a:off x="3295228" y="4926917"/>
            <a:ext cx="2386581" cy="440292"/>
          </a:xfrm>
          <a:prstGeom prst="flowChartAlternateProcess">
            <a:avLst/>
          </a:prstGeom>
          <a:solidFill>
            <a:srgbClr val="FFCC66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Differential Peak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4" name="Alternate Process 13"/>
          <p:cNvSpPr/>
          <p:nvPr/>
        </p:nvSpPr>
        <p:spPr>
          <a:xfrm>
            <a:off x="3295227" y="5662157"/>
            <a:ext cx="2386581" cy="2743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Motif Discovery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5" name="Alternate Process 14"/>
          <p:cNvSpPr/>
          <p:nvPr/>
        </p:nvSpPr>
        <p:spPr>
          <a:xfrm>
            <a:off x="3295228" y="6002171"/>
            <a:ext cx="2386582" cy="2743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Footprint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3290" y="5601408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Downstream Analysis</a:t>
            </a:r>
            <a:endParaRPr lang="en-US" sz="1400" b="1" dirty="0"/>
          </a:p>
        </p:txBody>
      </p:sp>
      <p:sp>
        <p:nvSpPr>
          <p:cNvPr id="8" name="Down Arrow 7"/>
          <p:cNvSpPr/>
          <p:nvPr/>
        </p:nvSpPr>
        <p:spPr>
          <a:xfrm>
            <a:off x="4385180" y="827414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0" name="Down Arrow 19"/>
          <p:cNvSpPr/>
          <p:nvPr/>
        </p:nvSpPr>
        <p:spPr>
          <a:xfrm>
            <a:off x="4385180" y="1394783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" name="Down Arrow 20"/>
          <p:cNvSpPr/>
          <p:nvPr/>
        </p:nvSpPr>
        <p:spPr>
          <a:xfrm>
            <a:off x="4385180" y="4621354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Down Arrow 22"/>
          <p:cNvSpPr/>
          <p:nvPr/>
        </p:nvSpPr>
        <p:spPr>
          <a:xfrm>
            <a:off x="4385180" y="5431282"/>
            <a:ext cx="213360" cy="19202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6" name="Elbow Connector 25"/>
          <p:cNvCxnSpPr/>
          <p:nvPr/>
        </p:nvCxnSpPr>
        <p:spPr>
          <a:xfrm rot="16200000" flipV="1">
            <a:off x="4770556" y="1542206"/>
            <a:ext cx="5162783" cy="3340271"/>
          </a:xfrm>
          <a:prstGeom prst="bentConnector3">
            <a:avLst>
              <a:gd name="adj1" fmla="val 100049"/>
            </a:avLst>
          </a:prstGeom>
          <a:ln w="190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7772811" y="5793733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Alternate Process 31"/>
          <p:cNvSpPr/>
          <p:nvPr/>
        </p:nvSpPr>
        <p:spPr>
          <a:xfrm>
            <a:off x="3295227" y="6353134"/>
            <a:ext cx="2386581" cy="41087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Regulatory Network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34" name="Alternate Process 33"/>
          <p:cNvSpPr/>
          <p:nvPr/>
        </p:nvSpPr>
        <p:spPr>
          <a:xfrm>
            <a:off x="3295228" y="1649974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Pre-alignment QC </a:t>
            </a:r>
          </a:p>
        </p:txBody>
      </p:sp>
      <p:sp>
        <p:nvSpPr>
          <p:cNvPr id="36" name="Down Arrow 35"/>
          <p:cNvSpPr/>
          <p:nvPr/>
        </p:nvSpPr>
        <p:spPr>
          <a:xfrm>
            <a:off x="4385180" y="3565467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7" name="Alternate Process 36"/>
          <p:cNvSpPr/>
          <p:nvPr/>
        </p:nvSpPr>
        <p:spPr>
          <a:xfrm>
            <a:off x="3295228" y="3170483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Post-alignment QC </a:t>
            </a:r>
          </a:p>
        </p:txBody>
      </p:sp>
      <p:sp>
        <p:nvSpPr>
          <p:cNvPr id="39" name="Alternate Process 38"/>
          <p:cNvSpPr/>
          <p:nvPr/>
        </p:nvSpPr>
        <p:spPr>
          <a:xfrm>
            <a:off x="3295228" y="4229262"/>
            <a:ext cx="2386582" cy="320040"/>
          </a:xfrm>
          <a:prstGeom prst="flowChartAlternateProcess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Reproducible  peaks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7" name="Alternate Process 26"/>
          <p:cNvSpPr/>
          <p:nvPr/>
        </p:nvSpPr>
        <p:spPr>
          <a:xfrm>
            <a:off x="3295228" y="2415256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Mapping/Alignment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8" name="Alternate Process 27"/>
          <p:cNvSpPr/>
          <p:nvPr/>
        </p:nvSpPr>
        <p:spPr>
          <a:xfrm>
            <a:off x="3295228" y="2795698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Post-alignment processing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1105710" y="3748347"/>
            <a:ext cx="6667101" cy="873007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1105710" y="4839494"/>
            <a:ext cx="6667101" cy="1963761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204238" y="4030975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Peak Calling</a:t>
            </a:r>
            <a:endParaRPr lang="en-US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204238" y="2261367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Preprocessing</a:t>
            </a:r>
            <a:endParaRPr lang="en-US" sz="1400" b="1" dirty="0"/>
          </a:p>
        </p:txBody>
      </p:sp>
      <p:cxnSp>
        <p:nvCxnSpPr>
          <p:cNvPr id="43" name="Straight Connector 42"/>
          <p:cNvCxnSpPr/>
          <p:nvPr/>
        </p:nvCxnSpPr>
        <p:spPr>
          <a:xfrm flipH="1" flipV="1">
            <a:off x="7772812" y="4229260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7772811" y="2549421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824133" y="1631749"/>
            <a:ext cx="1554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ATAC-QC (pre)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13186" y="1977670"/>
            <a:ext cx="1959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Adapter trimming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13185" y="2399867"/>
            <a:ext cx="1959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Bowtie2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813186" y="2777184"/>
            <a:ext cx="1959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Duplicate removal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81812" y="3805527"/>
            <a:ext cx="24194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MACS2, ZINBA, hotspot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13185" y="3139321"/>
            <a:ext cx="1959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ATAC-QC (post)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813185" y="4188850"/>
            <a:ext cx="10181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IDR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70865" y="4947685"/>
            <a:ext cx="2616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Normalization methods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42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3254"/>
            <a:ext cx="8229600" cy="645054"/>
          </a:xfrm>
        </p:spPr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48028" y="1039247"/>
            <a:ext cx="28135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00FF"/>
                </a:solidFill>
              </a:rPr>
              <a:t>Howard Chang Lab</a:t>
            </a:r>
          </a:p>
          <a:p>
            <a:endParaRPr lang="en-US" b="1" dirty="0" smtClean="0"/>
          </a:p>
          <a:p>
            <a:r>
              <a:rPr lang="en-US" b="1" dirty="0" smtClean="0"/>
              <a:t>Jin </a:t>
            </a:r>
            <a:r>
              <a:rPr lang="en-US" b="1" dirty="0" err="1" smtClean="0"/>
              <a:t>Xu</a:t>
            </a:r>
            <a:r>
              <a:rPr lang="en-US" b="1" dirty="0" smtClean="0"/>
              <a:t>, Ph.D.</a:t>
            </a:r>
          </a:p>
          <a:p>
            <a:r>
              <a:rPr lang="en-US" b="1" dirty="0" err="1" smtClean="0"/>
              <a:t>Hua</a:t>
            </a:r>
            <a:r>
              <a:rPr lang="en-US" b="1" dirty="0" smtClean="0"/>
              <a:t> Wang</a:t>
            </a:r>
          </a:p>
          <a:p>
            <a:endParaRPr lang="en-US" dirty="0" smtClean="0"/>
          </a:p>
          <a:p>
            <a:r>
              <a:rPr lang="en-US" dirty="0" smtClean="0"/>
              <a:t>Kun </a:t>
            </a:r>
            <a:r>
              <a:rPr lang="en-US" dirty="0" err="1" smtClean="0"/>
              <a:t>Qu</a:t>
            </a:r>
            <a:r>
              <a:rPr lang="en-US" dirty="0" smtClean="0"/>
              <a:t>, Ph.D.</a:t>
            </a:r>
          </a:p>
          <a:p>
            <a:r>
              <a:rPr lang="en-US" dirty="0" err="1" smtClean="0"/>
              <a:t>Lingjie</a:t>
            </a:r>
            <a:r>
              <a:rPr lang="en-US" dirty="0" smtClean="0"/>
              <a:t> Li, Ph.D.</a:t>
            </a:r>
          </a:p>
          <a:p>
            <a:r>
              <a:rPr lang="en-US" dirty="0" smtClean="0"/>
              <a:t>Ulrike </a:t>
            </a:r>
            <a:r>
              <a:rPr lang="en-US" dirty="0" err="1" smtClean="0"/>
              <a:t>Lizenburger</a:t>
            </a:r>
            <a:r>
              <a:rPr lang="en-US" dirty="0" smtClean="0"/>
              <a:t>, Ph.D.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3995" y="1035722"/>
            <a:ext cx="281353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00FF"/>
                </a:solidFill>
              </a:rPr>
              <a:t>Paul </a:t>
            </a:r>
            <a:r>
              <a:rPr lang="en-US" b="1" u="sng" dirty="0" err="1" smtClean="0">
                <a:solidFill>
                  <a:srgbClr val="0000FF"/>
                </a:solidFill>
              </a:rPr>
              <a:t>Khavari</a:t>
            </a:r>
            <a:r>
              <a:rPr lang="en-US" b="1" u="sng" dirty="0" smtClean="0">
                <a:solidFill>
                  <a:srgbClr val="0000FF"/>
                </a:solidFill>
              </a:rPr>
              <a:t> Lab</a:t>
            </a:r>
          </a:p>
          <a:p>
            <a:endParaRPr lang="en-US" b="1" dirty="0" smtClean="0"/>
          </a:p>
          <a:p>
            <a:r>
              <a:rPr lang="en-US" dirty="0" smtClean="0"/>
              <a:t>Adam Rubin</a:t>
            </a:r>
          </a:p>
          <a:p>
            <a:r>
              <a:rPr lang="en-US" dirty="0" err="1" smtClean="0"/>
              <a:t>Xiaomin</a:t>
            </a:r>
            <a:r>
              <a:rPr lang="en-US" dirty="0" smtClean="0"/>
              <a:t> </a:t>
            </a:r>
            <a:r>
              <a:rPr lang="en-US" dirty="0" err="1" smtClean="0"/>
              <a:t>Bao</a:t>
            </a:r>
            <a:r>
              <a:rPr lang="en-US" dirty="0" smtClean="0"/>
              <a:t>, Ph.D.</a:t>
            </a:r>
          </a:p>
          <a:p>
            <a:r>
              <a:rPr lang="en-US" dirty="0" smtClean="0"/>
              <a:t>Daniel Kim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48028" y="3819336"/>
            <a:ext cx="2813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00FF"/>
                </a:solidFill>
              </a:rPr>
              <a:t>Ravi </a:t>
            </a:r>
            <a:r>
              <a:rPr lang="en-US" b="1" u="sng" dirty="0" err="1" smtClean="0">
                <a:solidFill>
                  <a:srgbClr val="0000FF"/>
                </a:solidFill>
              </a:rPr>
              <a:t>Majeti</a:t>
            </a:r>
            <a:r>
              <a:rPr lang="en-US" b="1" u="sng" dirty="0" smtClean="0">
                <a:solidFill>
                  <a:srgbClr val="0000FF"/>
                </a:solidFill>
              </a:rPr>
              <a:t> Lab</a:t>
            </a:r>
          </a:p>
          <a:p>
            <a:endParaRPr lang="en-US" b="1" dirty="0" smtClean="0"/>
          </a:p>
          <a:p>
            <a:r>
              <a:rPr lang="en-US" dirty="0" smtClean="0"/>
              <a:t>Claire </a:t>
            </a:r>
            <a:r>
              <a:rPr lang="en-US" dirty="0" err="1" smtClean="0"/>
              <a:t>Mazumdar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10204" y="3785603"/>
            <a:ext cx="2813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00FF"/>
                </a:solidFill>
              </a:rPr>
              <a:t>Wing Wong Lab</a:t>
            </a:r>
          </a:p>
          <a:p>
            <a:endParaRPr lang="en-US" b="1" dirty="0" smtClean="0"/>
          </a:p>
          <a:p>
            <a:r>
              <a:rPr lang="en-US" dirty="0" smtClean="0"/>
              <a:t>Yong Wang, Ph.D.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299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1105710" y="1577663"/>
            <a:ext cx="6667101" cy="1987804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5157"/>
            <a:ext cx="8229600" cy="88717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Analysis Flowchart for ATAC-</a:t>
            </a:r>
            <a:r>
              <a:rPr lang="en-US" sz="2400" dirty="0" err="1"/>
              <a:t>S</a:t>
            </a:r>
            <a:r>
              <a:rPr lang="en-US" sz="2400" dirty="0" err="1" smtClean="0"/>
              <a:t>eq</a:t>
            </a:r>
            <a:r>
              <a:rPr lang="en-US" sz="2400" dirty="0" smtClean="0"/>
              <a:t> Data</a:t>
            </a:r>
            <a:endParaRPr lang="en-US" sz="2400" dirty="0"/>
          </a:p>
        </p:txBody>
      </p:sp>
      <p:sp>
        <p:nvSpPr>
          <p:cNvPr id="3" name="Alternate Process 2"/>
          <p:cNvSpPr/>
          <p:nvPr/>
        </p:nvSpPr>
        <p:spPr>
          <a:xfrm>
            <a:off x="3295228" y="475673"/>
            <a:ext cx="2386580" cy="320040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Experimental Design</a:t>
            </a:r>
          </a:p>
        </p:txBody>
      </p:sp>
      <p:sp>
        <p:nvSpPr>
          <p:cNvPr id="7" name="Alternate Process 6"/>
          <p:cNvSpPr/>
          <p:nvPr/>
        </p:nvSpPr>
        <p:spPr>
          <a:xfrm>
            <a:off x="3295228" y="1030947"/>
            <a:ext cx="2386580" cy="320040"/>
          </a:xfrm>
          <a:prstGeom prst="flowChartAlternateProcess">
            <a:avLst/>
          </a:prstGeom>
          <a:solidFill>
            <a:srgbClr val="D9D9D9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Sequencing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0" name="Alternate Process 9"/>
          <p:cNvSpPr/>
          <p:nvPr/>
        </p:nvSpPr>
        <p:spPr>
          <a:xfrm>
            <a:off x="3295228" y="2035038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Pre-alignment processing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1" name="Alternate Process 10"/>
          <p:cNvSpPr/>
          <p:nvPr/>
        </p:nvSpPr>
        <p:spPr>
          <a:xfrm>
            <a:off x="3295228" y="3832068"/>
            <a:ext cx="2386582" cy="320040"/>
          </a:xfrm>
          <a:prstGeom prst="flowChartAlternateProcess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Peak Calling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3" name="Alternate Process 12"/>
          <p:cNvSpPr/>
          <p:nvPr/>
        </p:nvSpPr>
        <p:spPr>
          <a:xfrm>
            <a:off x="3295228" y="4926917"/>
            <a:ext cx="2386581" cy="440292"/>
          </a:xfrm>
          <a:prstGeom prst="flowChartAlternateProcess">
            <a:avLst/>
          </a:prstGeom>
          <a:solidFill>
            <a:srgbClr val="FFCC66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Differential Peak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4" name="Alternate Process 13"/>
          <p:cNvSpPr/>
          <p:nvPr/>
        </p:nvSpPr>
        <p:spPr>
          <a:xfrm>
            <a:off x="3295227" y="5662157"/>
            <a:ext cx="2386581" cy="2743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Motif Discovery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5" name="Alternate Process 14"/>
          <p:cNvSpPr/>
          <p:nvPr/>
        </p:nvSpPr>
        <p:spPr>
          <a:xfrm>
            <a:off x="3295228" y="6002171"/>
            <a:ext cx="2386582" cy="2743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Footprint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93290" y="5601408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Downstream Analysis</a:t>
            </a:r>
            <a:endParaRPr lang="en-US" sz="1400" b="1" dirty="0"/>
          </a:p>
        </p:txBody>
      </p:sp>
      <p:sp>
        <p:nvSpPr>
          <p:cNvPr id="8" name="Down Arrow 7"/>
          <p:cNvSpPr/>
          <p:nvPr/>
        </p:nvSpPr>
        <p:spPr>
          <a:xfrm>
            <a:off x="4385180" y="827414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0" name="Down Arrow 19"/>
          <p:cNvSpPr/>
          <p:nvPr/>
        </p:nvSpPr>
        <p:spPr>
          <a:xfrm>
            <a:off x="4385180" y="1394783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1" name="Down Arrow 20"/>
          <p:cNvSpPr/>
          <p:nvPr/>
        </p:nvSpPr>
        <p:spPr>
          <a:xfrm>
            <a:off x="4385180" y="4621354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3" name="Down Arrow 22"/>
          <p:cNvSpPr/>
          <p:nvPr/>
        </p:nvSpPr>
        <p:spPr>
          <a:xfrm>
            <a:off x="4385180" y="5431282"/>
            <a:ext cx="213360" cy="19202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26" name="Elbow Connector 25"/>
          <p:cNvCxnSpPr/>
          <p:nvPr/>
        </p:nvCxnSpPr>
        <p:spPr>
          <a:xfrm rot="16200000" flipV="1">
            <a:off x="4770556" y="1542206"/>
            <a:ext cx="5162783" cy="3340271"/>
          </a:xfrm>
          <a:prstGeom prst="bentConnector3">
            <a:avLst>
              <a:gd name="adj1" fmla="val 100049"/>
            </a:avLst>
          </a:prstGeom>
          <a:ln w="190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7772811" y="5793733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Alternate Process 31"/>
          <p:cNvSpPr/>
          <p:nvPr/>
        </p:nvSpPr>
        <p:spPr>
          <a:xfrm>
            <a:off x="3295227" y="6353134"/>
            <a:ext cx="2386581" cy="41087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Regulatory Network analysis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34" name="Alternate Process 33"/>
          <p:cNvSpPr/>
          <p:nvPr/>
        </p:nvSpPr>
        <p:spPr>
          <a:xfrm>
            <a:off x="3295228" y="1649974"/>
            <a:ext cx="2386582" cy="320040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Pre-alignment QC </a:t>
            </a:r>
          </a:p>
        </p:txBody>
      </p:sp>
      <p:sp>
        <p:nvSpPr>
          <p:cNvPr id="36" name="Down Arrow 35"/>
          <p:cNvSpPr/>
          <p:nvPr/>
        </p:nvSpPr>
        <p:spPr>
          <a:xfrm>
            <a:off x="4385180" y="3565467"/>
            <a:ext cx="213360" cy="18288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7" name="Alternate Process 36"/>
          <p:cNvSpPr/>
          <p:nvPr/>
        </p:nvSpPr>
        <p:spPr>
          <a:xfrm>
            <a:off x="3295228" y="3170483"/>
            <a:ext cx="2386582" cy="320040"/>
          </a:xfrm>
          <a:prstGeom prst="flowChartAlternateProcess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Post-alignment QC </a:t>
            </a:r>
          </a:p>
        </p:txBody>
      </p:sp>
      <p:sp>
        <p:nvSpPr>
          <p:cNvPr id="39" name="Alternate Process 38"/>
          <p:cNvSpPr/>
          <p:nvPr/>
        </p:nvSpPr>
        <p:spPr>
          <a:xfrm>
            <a:off x="3295228" y="4229262"/>
            <a:ext cx="2386582" cy="320040"/>
          </a:xfrm>
          <a:prstGeom prst="flowChartAlternateProcess">
            <a:avLst/>
          </a:prstGeom>
          <a:solidFill>
            <a:srgbClr val="CCFFCC"/>
          </a:solidFill>
          <a:ln>
            <a:solidFill>
              <a:srgbClr val="0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Reproducible  peaks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7" name="Alternate Process 26"/>
          <p:cNvSpPr/>
          <p:nvPr/>
        </p:nvSpPr>
        <p:spPr>
          <a:xfrm>
            <a:off x="3295228" y="2415256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Mapping/Alignment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28" name="Alternate Process 27"/>
          <p:cNvSpPr/>
          <p:nvPr/>
        </p:nvSpPr>
        <p:spPr>
          <a:xfrm>
            <a:off x="3295228" y="2795698"/>
            <a:ext cx="2386582" cy="320040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</a:rPr>
              <a:t>Post-alignment processing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1105710" y="3748347"/>
            <a:ext cx="6667101" cy="873007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1105710" y="4839494"/>
            <a:ext cx="6667101" cy="1963761"/>
          </a:xfrm>
          <a:prstGeom prst="roundRect">
            <a:avLst/>
          </a:prstGeom>
          <a:noFill/>
          <a:ln w="19050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204238" y="4030975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Peak Calling</a:t>
            </a:r>
            <a:endParaRPr lang="en-US" sz="14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1204238" y="2261367"/>
            <a:ext cx="1899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Preprocessing</a:t>
            </a:r>
            <a:endParaRPr lang="en-US" sz="1400" b="1" dirty="0"/>
          </a:p>
        </p:txBody>
      </p:sp>
      <p:cxnSp>
        <p:nvCxnSpPr>
          <p:cNvPr id="43" name="Straight Connector 42"/>
          <p:cNvCxnSpPr/>
          <p:nvPr/>
        </p:nvCxnSpPr>
        <p:spPr>
          <a:xfrm flipH="1" flipV="1">
            <a:off x="7772812" y="4229260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7772811" y="2549421"/>
            <a:ext cx="1249271" cy="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0472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3518"/>
            <a:ext cx="8229600" cy="670242"/>
          </a:xfrm>
        </p:spPr>
        <p:txBody>
          <a:bodyPr/>
          <a:lstStyle/>
          <a:p>
            <a:r>
              <a:rPr lang="en-US" dirty="0" smtClean="0"/>
              <a:t>ATAC-QC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5680"/>
            <a:ext cx="8229600" cy="31800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u="sng" dirty="0" smtClean="0">
                <a:solidFill>
                  <a:srgbClr val="0000FF"/>
                </a:solidFill>
              </a:rPr>
              <a:t>Pre-Alignment QC </a:t>
            </a:r>
          </a:p>
          <a:p>
            <a:r>
              <a:rPr lang="en-US" sz="2100" b="1" dirty="0" smtClean="0"/>
              <a:t>Criteria</a:t>
            </a:r>
          </a:p>
          <a:p>
            <a:pPr lvl="1"/>
            <a:r>
              <a:rPr lang="en-US" sz="1900" dirty="0" smtClean="0"/>
              <a:t>Total number of reads</a:t>
            </a:r>
          </a:p>
          <a:p>
            <a:pPr lvl="1"/>
            <a:r>
              <a:rPr lang="en-US" sz="1900" dirty="0" smtClean="0"/>
              <a:t>Sequence length distribution</a:t>
            </a:r>
          </a:p>
          <a:p>
            <a:pPr lvl="1"/>
            <a:r>
              <a:rPr lang="en-US" sz="1900" dirty="0" smtClean="0"/>
              <a:t>Per-base sequence quality</a:t>
            </a:r>
          </a:p>
          <a:p>
            <a:pPr lvl="1"/>
            <a:r>
              <a:rPr lang="en-US" sz="1900" dirty="0" smtClean="0"/>
              <a:t>Library complexity</a:t>
            </a:r>
          </a:p>
          <a:p>
            <a:pPr lvl="1"/>
            <a:r>
              <a:rPr lang="en-US" sz="1900" dirty="0" smtClean="0"/>
              <a:t>GC contents</a:t>
            </a:r>
          </a:p>
          <a:p>
            <a:pPr lvl="1"/>
            <a:r>
              <a:rPr lang="en-US" sz="1900" dirty="0"/>
              <a:t>e</a:t>
            </a:r>
            <a:r>
              <a:rPr lang="en-US" sz="1900" dirty="0" smtClean="0"/>
              <a:t>tc.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r>
              <a:rPr lang="en-US" sz="2100" dirty="0" smtClean="0"/>
              <a:t>Available tools</a:t>
            </a:r>
          </a:p>
          <a:p>
            <a:pPr lvl="1"/>
            <a:r>
              <a:rPr lang="en-US" sz="1900" dirty="0"/>
              <a:t>FASTQC (</a:t>
            </a:r>
            <a:r>
              <a:rPr lang="en-US" sz="1900" dirty="0">
                <a:hlinkClick r:id="rId3"/>
              </a:rPr>
              <a:t>http://www.bioinformatics.babraham.ac.uk/projects/fastqc</a:t>
            </a:r>
            <a:r>
              <a:rPr lang="en-US" sz="1900" dirty="0" smtClean="0">
                <a:hlinkClick r:id="rId3"/>
              </a:rPr>
              <a:t>/</a:t>
            </a:r>
            <a:r>
              <a:rPr lang="en-US" sz="1900" dirty="0" smtClean="0"/>
              <a:t>)</a:t>
            </a:r>
          </a:p>
          <a:p>
            <a:pPr lvl="1"/>
            <a:r>
              <a:rPr lang="en-US" sz="1900" dirty="0"/>
              <a:t>PRINSEQ (</a:t>
            </a:r>
            <a:r>
              <a:rPr lang="en-US" sz="1900" dirty="0">
                <a:hlinkClick r:id="rId4"/>
              </a:rPr>
              <a:t>http://prinseq.sourceforge.net/</a:t>
            </a:r>
            <a:r>
              <a:rPr lang="en-US" sz="1900" dirty="0" smtClean="0">
                <a:hlinkClick r:id="rId4"/>
              </a:rPr>
              <a:t>index.html</a:t>
            </a:r>
            <a:r>
              <a:rPr lang="en-US" sz="1900" dirty="0" smtClean="0"/>
              <a:t>)</a:t>
            </a:r>
          </a:p>
          <a:p>
            <a:pPr lvl="1"/>
            <a:endParaRPr lang="en-US" sz="18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196080"/>
            <a:ext cx="8229600" cy="23266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u="sng" dirty="0" smtClean="0">
                <a:solidFill>
                  <a:srgbClr val="0000FF"/>
                </a:solidFill>
              </a:rPr>
              <a:t>Post-Alignment QC </a:t>
            </a:r>
          </a:p>
          <a:p>
            <a:r>
              <a:rPr lang="en-US" sz="1800" b="1" dirty="0" smtClean="0"/>
              <a:t>Criteria</a:t>
            </a:r>
          </a:p>
          <a:p>
            <a:pPr lvl="1"/>
            <a:r>
              <a:rPr lang="en-US" sz="1600" dirty="0" smtClean="0"/>
              <a:t>Number </a:t>
            </a:r>
            <a:r>
              <a:rPr lang="en-US" sz="1600" dirty="0"/>
              <a:t>of remaining reads after major preprocessing steps</a:t>
            </a:r>
          </a:p>
          <a:p>
            <a:pPr lvl="1"/>
            <a:r>
              <a:rPr lang="en-US" sz="1600" dirty="0"/>
              <a:t>Enrichment Score</a:t>
            </a:r>
          </a:p>
          <a:p>
            <a:pPr lvl="1"/>
            <a:r>
              <a:rPr lang="en-US" sz="1600" dirty="0"/>
              <a:t>% of reads in promoter and enhancer </a:t>
            </a:r>
            <a:r>
              <a:rPr lang="en-US" sz="1600" dirty="0" smtClean="0"/>
              <a:t>regions</a:t>
            </a:r>
          </a:p>
          <a:p>
            <a:pPr lvl="1"/>
            <a:r>
              <a:rPr lang="en-US" sz="1600" dirty="0" smtClean="0"/>
              <a:t>Reads distribution per chromosome </a:t>
            </a:r>
            <a:endParaRPr lang="en-US" sz="1600" dirty="0"/>
          </a:p>
          <a:p>
            <a:pPr lvl="1"/>
            <a:r>
              <a:rPr lang="en-US" sz="1600" dirty="0"/>
              <a:t>Fragment length distribution</a:t>
            </a:r>
          </a:p>
          <a:p>
            <a:pPr lvl="1"/>
            <a:r>
              <a:rPr lang="en-US" sz="1600" dirty="0"/>
              <a:t>UCSC genome </a:t>
            </a:r>
            <a:r>
              <a:rPr lang="en-US" sz="1600" dirty="0" smtClean="0"/>
              <a:t>browser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5445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7207438"/>
              </p:ext>
            </p:extLst>
          </p:nvPr>
        </p:nvGraphicFramePr>
        <p:xfrm>
          <a:off x="223520" y="936228"/>
          <a:ext cx="4175760" cy="2504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3169124"/>
              </p:ext>
            </p:extLst>
          </p:nvPr>
        </p:nvGraphicFramePr>
        <p:xfrm>
          <a:off x="4602480" y="936228"/>
          <a:ext cx="4165600" cy="2504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567068"/>
              </p:ext>
            </p:extLst>
          </p:nvPr>
        </p:nvGraphicFramePr>
        <p:xfrm>
          <a:off x="223520" y="3911600"/>
          <a:ext cx="4175760" cy="261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0727559"/>
              </p:ext>
            </p:extLst>
          </p:nvPr>
        </p:nvGraphicFramePr>
        <p:xfrm>
          <a:off x="4572000" y="3911600"/>
          <a:ext cx="4165600" cy="261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4" name="Title 1"/>
          <p:cNvSpPr txBox="1">
            <a:spLocks/>
          </p:cNvSpPr>
          <p:nvPr/>
        </p:nvSpPr>
        <p:spPr>
          <a:xfrm>
            <a:off x="457200" y="-50482"/>
            <a:ext cx="8229600" cy="53816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Number of Remaining </a:t>
            </a:r>
            <a:r>
              <a:rPr lang="en-US" sz="2400" dirty="0"/>
              <a:t>R</a:t>
            </a:r>
            <a:r>
              <a:rPr lang="en-US" sz="2400" dirty="0" smtClean="0"/>
              <a:t>eads after Major </a:t>
            </a:r>
            <a:r>
              <a:rPr lang="en-US" sz="2400" dirty="0"/>
              <a:t>P</a:t>
            </a:r>
            <a:r>
              <a:rPr lang="en-US" sz="2400" dirty="0" smtClean="0"/>
              <a:t>reprocessing </a:t>
            </a:r>
            <a:r>
              <a:rPr lang="en-US" sz="2400" dirty="0"/>
              <a:t>S</a:t>
            </a:r>
            <a:r>
              <a:rPr lang="en-US" sz="2400" dirty="0" smtClean="0"/>
              <a:t>teps 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23520" y="477520"/>
            <a:ext cx="4866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Data: ATAC-</a:t>
            </a:r>
            <a:r>
              <a:rPr lang="en-US" u="sng" dirty="0" err="1" smtClean="0"/>
              <a:t>Seq</a:t>
            </a:r>
            <a:r>
              <a:rPr lang="en-US" u="sng" dirty="0" smtClean="0"/>
              <a:t> of GM12878 cell line (4 replicates)</a:t>
            </a:r>
            <a:endParaRPr lang="en-US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1341120" y="3389868"/>
            <a:ext cx="21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Remaining reads: </a:t>
            </a:r>
            <a:r>
              <a:rPr lang="en-US" sz="1400" b="1" dirty="0" smtClean="0">
                <a:solidFill>
                  <a:srgbClr val="FF0000"/>
                </a:solidFill>
              </a:rPr>
              <a:t>17%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5709920" y="3379708"/>
            <a:ext cx="21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Remaining reads: </a:t>
            </a:r>
            <a:r>
              <a:rPr lang="en-US" sz="1400" b="1" dirty="0" smtClean="0">
                <a:solidFill>
                  <a:srgbClr val="FF0000"/>
                </a:solidFill>
              </a:rPr>
              <a:t>18%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330960" y="6456680"/>
            <a:ext cx="21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Remaining reads: </a:t>
            </a:r>
            <a:r>
              <a:rPr lang="en-US" sz="1400" b="1" dirty="0" smtClean="0">
                <a:solidFill>
                  <a:srgbClr val="FF0000"/>
                </a:solidFill>
              </a:rPr>
              <a:t>12%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689600" y="6456680"/>
            <a:ext cx="210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Remaining reads: </a:t>
            </a:r>
            <a:r>
              <a:rPr lang="en-US" sz="1400" b="1" dirty="0" smtClean="0">
                <a:solidFill>
                  <a:srgbClr val="FF0000"/>
                </a:solidFill>
              </a:rPr>
              <a:t>13%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78422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240" y="3121496"/>
            <a:ext cx="3157220" cy="320564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49780" y="3017520"/>
            <a:ext cx="904240" cy="3444240"/>
          </a:xfrm>
          <a:prstGeom prst="rect">
            <a:avLst/>
          </a:prstGeom>
          <a:noFill/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84020" y="3017520"/>
            <a:ext cx="365760" cy="3444240"/>
          </a:xfrm>
          <a:prstGeom prst="rect">
            <a:avLst/>
          </a:prstGeom>
          <a:noFill/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049780" y="2550160"/>
            <a:ext cx="904240" cy="1016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633220" y="2560320"/>
            <a:ext cx="45212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0"/>
          </p:cNvCxnSpPr>
          <p:nvPr/>
        </p:nvCxnSpPr>
        <p:spPr>
          <a:xfrm flipV="1">
            <a:off x="2501900" y="2895600"/>
            <a:ext cx="0" cy="1219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303780" y="2649081"/>
            <a:ext cx="548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TSS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663700" y="2168882"/>
            <a:ext cx="548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1 kb</a:t>
            </a:r>
            <a:endParaRPr lang="en-US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303780" y="2168882"/>
            <a:ext cx="548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4</a:t>
            </a:r>
            <a:r>
              <a:rPr lang="en-US" sz="1200" b="1" dirty="0" smtClean="0"/>
              <a:t> kb</a:t>
            </a:r>
            <a:endParaRPr 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70560" y="737552"/>
            <a:ext cx="831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Enrichment Score (ES) </a:t>
            </a:r>
            <a:r>
              <a:rPr lang="en-US" sz="1600" dirty="0" smtClean="0"/>
              <a:t>= </a:t>
            </a:r>
            <a:r>
              <a:rPr lang="en-US" sz="1400" dirty="0" smtClean="0"/>
              <a:t>ATAC signal proximal to TSS  (4kb window)/ ATAC signal distal to TSS (1kb window)</a:t>
            </a:r>
          </a:p>
          <a:p>
            <a:endParaRPr lang="en-US" sz="1600" dirty="0" smtClean="0"/>
          </a:p>
          <a:p>
            <a:r>
              <a:rPr lang="en-US" sz="1600" dirty="0" smtClean="0"/>
              <a:t>Empirical cutoff:</a:t>
            </a:r>
            <a:endParaRPr lang="en-US" sz="1600" dirty="0"/>
          </a:p>
          <a:p>
            <a:pPr marL="285750" indent="-285750">
              <a:buFontTx/>
              <a:buChar char="-"/>
            </a:pPr>
            <a:r>
              <a:rPr lang="en-US" sz="1600" dirty="0" smtClean="0"/>
              <a:t>Good Quality: ES &gt;= 7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954712"/>
              </p:ext>
            </p:extLst>
          </p:nvPr>
        </p:nvGraphicFramePr>
        <p:xfrm>
          <a:off x="5565140" y="3384365"/>
          <a:ext cx="3141980" cy="184912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830070"/>
                <a:gridCol w="13119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Sample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GM12878_Rep1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8.54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GM12878_Rep2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10.74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GM12878_Rep3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12.41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6524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GM12878_Rep4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12.68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843020" y="4696657"/>
            <a:ext cx="1148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Poor Quality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43020" y="3017520"/>
            <a:ext cx="1148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Good Quality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57200" y="51118"/>
            <a:ext cx="8229600" cy="53816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Enrichment Score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5869940" y="2895600"/>
            <a:ext cx="250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 smtClean="0"/>
              <a:t>Enrichment score of </a:t>
            </a:r>
          </a:p>
          <a:p>
            <a:pPr algn="ctr"/>
            <a:r>
              <a:rPr lang="en-US" sz="1400" u="sng" dirty="0" smtClean="0"/>
              <a:t>GM12878 ATAC-</a:t>
            </a:r>
            <a:r>
              <a:rPr lang="en-US" sz="1400" u="sng" dirty="0" err="1" smtClean="0"/>
              <a:t>Seq</a:t>
            </a:r>
            <a:r>
              <a:rPr lang="en-US" sz="1400" u="sng" dirty="0" smtClean="0"/>
              <a:t> samples</a:t>
            </a:r>
            <a:endParaRPr lang="en-US" sz="1400" u="sng" dirty="0"/>
          </a:p>
        </p:txBody>
      </p:sp>
    </p:spTree>
    <p:extLst>
      <p:ext uri="{BB962C8B-B14F-4D97-AF65-F5344CB8AC3E}">
        <p14:creationId xmlns:p14="http://schemas.microsoft.com/office/powerpoint/2010/main" val="2839134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844512"/>
              </p:ext>
            </p:extLst>
          </p:nvPr>
        </p:nvGraphicFramePr>
        <p:xfrm>
          <a:off x="261620" y="1511300"/>
          <a:ext cx="4597400" cy="474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179863"/>
              </p:ext>
            </p:extLst>
          </p:nvPr>
        </p:nvGraphicFramePr>
        <p:xfrm>
          <a:off x="5626100" y="2189480"/>
          <a:ext cx="3141980" cy="212344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830070"/>
                <a:gridCol w="131191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Sample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Promoter+ Enhancer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GM12878_Rep1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18.9%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GM12878_Rep2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24.9%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GM12878_Rep3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25.2%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GM12878_Rep4</a:t>
                      </a:r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26.7%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413760" y="3672840"/>
            <a:ext cx="1615440" cy="185420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51118"/>
            <a:ext cx="8229600" cy="53816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Percentage of Reads in Promoter and Enhancer </a:t>
            </a:r>
            <a:r>
              <a:rPr lang="en-US" sz="2400" dirty="0"/>
              <a:t>R</a:t>
            </a:r>
            <a:r>
              <a:rPr lang="en-US" sz="2400" dirty="0" smtClean="0"/>
              <a:t>egions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076960" y="986512"/>
            <a:ext cx="244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 smtClean="0"/>
              <a:t>% of reads in </a:t>
            </a:r>
            <a:r>
              <a:rPr lang="en-US" sz="1400" u="sng" dirty="0" err="1" smtClean="0"/>
              <a:t>chromHMM</a:t>
            </a:r>
            <a:r>
              <a:rPr lang="en-US" sz="1400" u="sng" dirty="0" smtClean="0"/>
              <a:t> </a:t>
            </a:r>
          </a:p>
          <a:p>
            <a:pPr algn="ctr"/>
            <a:r>
              <a:rPr lang="en-US" sz="1400" u="sng" dirty="0" smtClean="0"/>
              <a:t>defined regulatory elements</a:t>
            </a:r>
            <a:endParaRPr lang="en-US" sz="14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5534660" y="1561524"/>
            <a:ext cx="3345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 smtClean="0"/>
              <a:t>% of reads in </a:t>
            </a:r>
            <a:r>
              <a:rPr lang="en-US" sz="1400" u="sng" dirty="0" err="1" smtClean="0"/>
              <a:t>chromHMM</a:t>
            </a:r>
            <a:r>
              <a:rPr lang="en-US" sz="1400" u="sng" dirty="0" smtClean="0"/>
              <a:t> </a:t>
            </a:r>
          </a:p>
          <a:p>
            <a:pPr algn="ctr"/>
            <a:r>
              <a:rPr lang="en-US" sz="1400" u="sng" dirty="0" smtClean="0"/>
              <a:t>Defined promoter and enhancer regions</a:t>
            </a:r>
            <a:endParaRPr lang="en-US" sz="1400" u="sng" dirty="0"/>
          </a:p>
        </p:txBody>
      </p:sp>
    </p:spTree>
    <p:extLst>
      <p:ext uri="{BB962C8B-B14F-4D97-AF65-F5344CB8AC3E}">
        <p14:creationId xmlns:p14="http://schemas.microsoft.com/office/powerpoint/2010/main" val="3065060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0972916"/>
              </p:ext>
            </p:extLst>
          </p:nvPr>
        </p:nvGraphicFramePr>
        <p:xfrm>
          <a:off x="1805940" y="995680"/>
          <a:ext cx="5207000" cy="2269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4841775"/>
              </p:ext>
            </p:extLst>
          </p:nvPr>
        </p:nvGraphicFramePr>
        <p:xfrm>
          <a:off x="1818640" y="4053840"/>
          <a:ext cx="5194300" cy="2280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892800" y="889000"/>
            <a:ext cx="822960" cy="37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Good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4560" y="3869174"/>
            <a:ext cx="71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Bad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51118"/>
            <a:ext cx="8229600" cy="53816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5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Chromosome read distribution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03457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Ying_template_1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Ying_template_1.potx</Template>
  <TotalTime>8269</TotalTime>
  <Words>1704</Words>
  <Application>Microsoft Macintosh PowerPoint</Application>
  <PresentationFormat>On-screen Show (4:3)</PresentationFormat>
  <Paragraphs>535</Paragraphs>
  <Slides>35</Slides>
  <Notes>32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Ying_template_1</vt:lpstr>
      <vt:lpstr>Practical Guidelines for the Comprehensive Analysis of ATAC-Seq Data </vt:lpstr>
      <vt:lpstr>Analysis Flowchart for ATAC-Seq Data</vt:lpstr>
      <vt:lpstr>Outline</vt:lpstr>
      <vt:lpstr>Analysis Flowchart for ATAC-Seq Data</vt:lpstr>
      <vt:lpstr>ATAC-QC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Analysis Flowchart for ATAC-Seq Data</vt:lpstr>
      <vt:lpstr>Other Improvements Done in Preprocessing Steps</vt:lpstr>
      <vt:lpstr>Removing Reads that Fall in ENCODE Defined Blacklist Regions can improve Peak calling</vt:lpstr>
      <vt:lpstr>Adapter trimming</vt:lpstr>
      <vt:lpstr>Analysis Flowchart for ATAC-Seq Data</vt:lpstr>
      <vt:lpstr>Outline</vt:lpstr>
      <vt:lpstr>Peak Calling Algorithms</vt:lpstr>
      <vt:lpstr>Evaluation of Peak Calling Algorithms</vt:lpstr>
      <vt:lpstr>A Global View of Peaks Identified by four algorithms</vt:lpstr>
      <vt:lpstr>A Zoom-in View of Peaks Identified by four algorithms</vt:lpstr>
      <vt:lpstr>A Zoom-in View of Peaks Identified by four algorithms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Analysis Flowchart for ATAC-Seq Data</vt:lpstr>
      <vt:lpstr>Differential Peak Analysis</vt:lpstr>
      <vt:lpstr>Normalization Approaches</vt:lpstr>
      <vt:lpstr>PowerPoint Presentation</vt:lpstr>
      <vt:lpstr>PowerPoint Presentation</vt:lpstr>
      <vt:lpstr>Summary of ATAC-Seq Analysis Pipeline</vt:lpstr>
      <vt:lpstr>Analysis Flowchart for ATAC-Seq Data</vt:lpstr>
      <vt:lpstr>Acknowledgements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Ying Shen</dc:creator>
  <cp:lastModifiedBy>Ulrike Litzenburger</cp:lastModifiedBy>
  <cp:revision>254</cp:revision>
  <dcterms:created xsi:type="dcterms:W3CDTF">2015-03-07T22:45:15Z</dcterms:created>
  <dcterms:modified xsi:type="dcterms:W3CDTF">2015-05-20T17:03:23Z</dcterms:modified>
</cp:coreProperties>
</file>