
<file path=[Content_Types].xml><?xml version="1.0" encoding="utf-8"?>
<Types xmlns="http://schemas.openxmlformats.org/package/2006/content-types">
  <Default Extension="xml" ContentType="application/xml"/>
  <Default Extension="doc" ContentType="application/msword"/>
  <Default Extension="jpeg" ContentType="image/jpeg"/>
  <Default Extension="rels" ContentType="application/vnd.openxmlformats-package.relationships+xml"/>
  <Default Extension="emf" ContentType="image/x-emf"/>
  <Default Extension="vml" ContentType="application/vnd.openxmlformats-officedocument.vmlDrawing"/>
  <Default Extension="bin" ContentType="application/vnd.openxmlformats-officedocument.presentationml.printerSettings"/>
  <Default Extension="png" ContentType="image/p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2"/>
  </p:notesMasterIdLst>
  <p:sldIdLst>
    <p:sldId id="273" r:id="rId2"/>
    <p:sldId id="274" r:id="rId3"/>
    <p:sldId id="256" r:id="rId4"/>
    <p:sldId id="257" r:id="rId5"/>
    <p:sldId id="258" r:id="rId6"/>
    <p:sldId id="259" r:id="rId7"/>
    <p:sldId id="260" r:id="rId8"/>
    <p:sldId id="261" r:id="rId9"/>
    <p:sldId id="262" r:id="rId10"/>
    <p:sldId id="263" r:id="rId11"/>
    <p:sldId id="264" r:id="rId12"/>
    <p:sldId id="275" r:id="rId13"/>
    <p:sldId id="265" r:id="rId14"/>
    <p:sldId id="266" r:id="rId15"/>
    <p:sldId id="272" r:id="rId16"/>
    <p:sldId id="267" r:id="rId17"/>
    <p:sldId id="268" r:id="rId18"/>
    <p:sldId id="269" r:id="rId19"/>
    <p:sldId id="270" r:id="rId20"/>
    <p:sldId id="271" r:id="rId21"/>
  </p:sldIdLst>
  <p:sldSz cx="9144000" cy="6858000" type="screen4x3"/>
  <p:notesSz cx="6858000" cy="9144000"/>
  <p:defaultTextStyle>
    <a:defPPr>
      <a:defRPr lang="en-US"/>
    </a:defPPr>
    <a:lvl1pPr algn="l" defTabSz="457200" rtl="0" fontAlgn="base">
      <a:spcBef>
        <a:spcPct val="0"/>
      </a:spcBef>
      <a:spcAft>
        <a:spcPct val="0"/>
      </a:spcAft>
      <a:defRPr kern="1200">
        <a:solidFill>
          <a:schemeClr val="tx1"/>
        </a:solidFill>
        <a:latin typeface="Arial" pitchFamily="-72" charset="0"/>
        <a:ea typeface="ＭＳ Ｐゴシック" pitchFamily="-72" charset="-128"/>
        <a:cs typeface="ＭＳ Ｐゴシック" pitchFamily="-72" charset="-128"/>
      </a:defRPr>
    </a:lvl1pPr>
    <a:lvl2pPr marL="457200" algn="l" defTabSz="457200" rtl="0" fontAlgn="base">
      <a:spcBef>
        <a:spcPct val="0"/>
      </a:spcBef>
      <a:spcAft>
        <a:spcPct val="0"/>
      </a:spcAft>
      <a:defRPr kern="1200">
        <a:solidFill>
          <a:schemeClr val="tx1"/>
        </a:solidFill>
        <a:latin typeface="Arial" pitchFamily="-72" charset="0"/>
        <a:ea typeface="ＭＳ Ｐゴシック" pitchFamily="-72" charset="-128"/>
        <a:cs typeface="ＭＳ Ｐゴシック" pitchFamily="-72" charset="-128"/>
      </a:defRPr>
    </a:lvl2pPr>
    <a:lvl3pPr marL="914400" algn="l" defTabSz="457200" rtl="0" fontAlgn="base">
      <a:spcBef>
        <a:spcPct val="0"/>
      </a:spcBef>
      <a:spcAft>
        <a:spcPct val="0"/>
      </a:spcAft>
      <a:defRPr kern="1200">
        <a:solidFill>
          <a:schemeClr val="tx1"/>
        </a:solidFill>
        <a:latin typeface="Arial" pitchFamily="-72" charset="0"/>
        <a:ea typeface="ＭＳ Ｐゴシック" pitchFamily="-72" charset="-128"/>
        <a:cs typeface="ＭＳ Ｐゴシック" pitchFamily="-72" charset="-128"/>
      </a:defRPr>
    </a:lvl3pPr>
    <a:lvl4pPr marL="1371600" algn="l" defTabSz="457200" rtl="0" fontAlgn="base">
      <a:spcBef>
        <a:spcPct val="0"/>
      </a:spcBef>
      <a:spcAft>
        <a:spcPct val="0"/>
      </a:spcAft>
      <a:defRPr kern="1200">
        <a:solidFill>
          <a:schemeClr val="tx1"/>
        </a:solidFill>
        <a:latin typeface="Arial" pitchFamily="-72" charset="0"/>
        <a:ea typeface="ＭＳ Ｐゴシック" pitchFamily="-72" charset="-128"/>
        <a:cs typeface="ＭＳ Ｐゴシック" pitchFamily="-72" charset="-128"/>
      </a:defRPr>
    </a:lvl4pPr>
    <a:lvl5pPr marL="1828800" algn="l" defTabSz="457200" rtl="0" fontAlgn="base">
      <a:spcBef>
        <a:spcPct val="0"/>
      </a:spcBef>
      <a:spcAft>
        <a:spcPct val="0"/>
      </a:spcAft>
      <a:defRPr kern="1200">
        <a:solidFill>
          <a:schemeClr val="tx1"/>
        </a:solidFill>
        <a:latin typeface="Arial" pitchFamily="-72" charset="0"/>
        <a:ea typeface="ＭＳ Ｐゴシック" pitchFamily="-72" charset="-128"/>
        <a:cs typeface="ＭＳ Ｐゴシック" pitchFamily="-72" charset="-128"/>
      </a:defRPr>
    </a:lvl5pPr>
    <a:lvl6pPr marL="2286000" algn="l" defTabSz="457200" rtl="0" eaLnBrk="1" latinLnBrk="0" hangingPunct="1">
      <a:defRPr kern="1200">
        <a:solidFill>
          <a:schemeClr val="tx1"/>
        </a:solidFill>
        <a:latin typeface="Arial" pitchFamily="-72" charset="0"/>
        <a:ea typeface="ＭＳ Ｐゴシック" pitchFamily="-72" charset="-128"/>
        <a:cs typeface="ＭＳ Ｐゴシック" pitchFamily="-72" charset="-128"/>
      </a:defRPr>
    </a:lvl6pPr>
    <a:lvl7pPr marL="2743200" algn="l" defTabSz="457200" rtl="0" eaLnBrk="1" latinLnBrk="0" hangingPunct="1">
      <a:defRPr kern="1200">
        <a:solidFill>
          <a:schemeClr val="tx1"/>
        </a:solidFill>
        <a:latin typeface="Arial" pitchFamily="-72" charset="0"/>
        <a:ea typeface="ＭＳ Ｐゴシック" pitchFamily="-72" charset="-128"/>
        <a:cs typeface="ＭＳ Ｐゴシック" pitchFamily="-72" charset="-128"/>
      </a:defRPr>
    </a:lvl7pPr>
    <a:lvl8pPr marL="3200400" algn="l" defTabSz="457200" rtl="0" eaLnBrk="1" latinLnBrk="0" hangingPunct="1">
      <a:defRPr kern="1200">
        <a:solidFill>
          <a:schemeClr val="tx1"/>
        </a:solidFill>
        <a:latin typeface="Arial" pitchFamily="-72" charset="0"/>
        <a:ea typeface="ＭＳ Ｐゴシック" pitchFamily="-72" charset="-128"/>
        <a:cs typeface="ＭＳ Ｐゴシック" pitchFamily="-72" charset="-128"/>
      </a:defRPr>
    </a:lvl8pPr>
    <a:lvl9pPr marL="3657600" algn="l" defTabSz="457200" rtl="0" eaLnBrk="1" latinLnBrk="0" hangingPunct="1">
      <a:defRPr kern="1200">
        <a:solidFill>
          <a:schemeClr val="tx1"/>
        </a:solidFill>
        <a:latin typeface="Arial" pitchFamily="-72" charset="0"/>
        <a:ea typeface="ＭＳ Ｐゴシック" pitchFamily="-72" charset="-128"/>
        <a:cs typeface="ＭＳ Ｐゴシック" pitchFamily="-72" charset="-128"/>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p:restoredLeft sz="15620"/>
    <p:restoredTop sz="73320" autoAdjust="0"/>
  </p:normalViewPr>
  <p:slideViewPr>
    <p:cSldViewPr snapToGrid="0" snapToObjects="1">
      <p:cViewPr varScale="1">
        <p:scale>
          <a:sx n="130" d="100"/>
          <a:sy n="130" d="100"/>
        </p:scale>
        <p:origin x="-104" y="-16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notesMaster" Target="notesMasters/notesMaster1.xml"/><Relationship Id="rId23" Type="http://schemas.openxmlformats.org/officeDocument/2006/relationships/printerSettings" Target="printerSettings/printerSettings1.bin"/><Relationship Id="rId24" Type="http://schemas.openxmlformats.org/officeDocument/2006/relationships/presProps" Target="presProps.xml"/><Relationship Id="rId25" Type="http://schemas.openxmlformats.org/officeDocument/2006/relationships/viewProps" Target="viewProps.xml"/><Relationship Id="rId26" Type="http://schemas.openxmlformats.org/officeDocument/2006/relationships/theme" Target="theme/theme1.xml"/><Relationship Id="rId27"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4.emf"/></Relationships>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cs typeface="+mn-cs"/>
              </a:defRPr>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smtClean="0">
                <a:latin typeface="+mn-lt"/>
                <a:ea typeface="+mn-ea"/>
                <a:cs typeface="+mn-cs"/>
              </a:defRPr>
            </a:lvl1pPr>
          </a:lstStyle>
          <a:p>
            <a:pPr>
              <a:defRPr/>
            </a:pPr>
            <a:fld id="{0764277E-C203-46A0-8B25-D1738988E976}" type="datetimeFigureOut">
              <a:rPr lang="en-US"/>
              <a:pPr>
                <a:defRPr/>
              </a:pPr>
              <a:t>20.05.14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cs typeface="+mn-cs"/>
              </a:defRPr>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smtClean="0">
                <a:latin typeface="+mn-lt"/>
                <a:ea typeface="+mn-ea"/>
                <a:cs typeface="+mn-cs"/>
              </a:defRPr>
            </a:lvl1pPr>
          </a:lstStyle>
          <a:p>
            <a:pPr>
              <a:defRPr/>
            </a:pPr>
            <a:fld id="{065A3C52-BEE8-4DD6-9CA7-3123528FB214}" type="slidenum">
              <a:rPr lang="en-US"/>
              <a:pPr>
                <a:defRPr/>
              </a:pPr>
              <a:t>‹#›</a:t>
            </a:fld>
            <a:endParaRPr lang="en-US"/>
          </a:p>
        </p:txBody>
      </p:sp>
    </p:spTree>
    <p:extLst>
      <p:ext uri="{BB962C8B-B14F-4D97-AF65-F5344CB8AC3E}">
        <p14:creationId xmlns:p14="http://schemas.microsoft.com/office/powerpoint/2010/main" val="160380840"/>
      </p:ext>
    </p:extLst>
  </p:cSld>
  <p:clrMap bg1="lt1" tx1="dk1" bg2="lt2" tx2="dk2" accent1="accent1" accent2="accent2" accent3="accent3" accent4="accent4" accent5="accent5" accent6="accent6" hlink="hlink" folHlink="folHlink"/>
  <p:notesStyle>
    <a:lvl1pPr algn="l" defTabSz="457200" rtl="0" fontAlgn="base">
      <a:spcBef>
        <a:spcPct val="30000"/>
      </a:spcBef>
      <a:spcAft>
        <a:spcPct val="0"/>
      </a:spcAft>
      <a:defRPr sz="1200" kern="1200">
        <a:solidFill>
          <a:schemeClr val="tx1"/>
        </a:solidFill>
        <a:latin typeface="+mn-lt"/>
        <a:ea typeface="ＭＳ Ｐゴシック" pitchFamily="-72" charset="-128"/>
        <a:cs typeface="ＭＳ Ｐゴシック" pitchFamily="-72" charset="-128"/>
      </a:defRPr>
    </a:lvl1pPr>
    <a:lvl2pPr marL="457200" algn="l" defTabSz="457200" rtl="0" fontAlgn="base">
      <a:spcBef>
        <a:spcPct val="30000"/>
      </a:spcBef>
      <a:spcAft>
        <a:spcPct val="0"/>
      </a:spcAft>
      <a:defRPr sz="1200" kern="1200">
        <a:solidFill>
          <a:schemeClr val="tx1"/>
        </a:solidFill>
        <a:latin typeface="+mn-lt"/>
        <a:ea typeface="ＭＳ Ｐゴシック" pitchFamily="-72" charset="-128"/>
        <a:cs typeface="+mn-cs"/>
      </a:defRPr>
    </a:lvl2pPr>
    <a:lvl3pPr marL="914400" algn="l" defTabSz="457200" rtl="0" fontAlgn="base">
      <a:spcBef>
        <a:spcPct val="30000"/>
      </a:spcBef>
      <a:spcAft>
        <a:spcPct val="0"/>
      </a:spcAft>
      <a:defRPr sz="1200" kern="1200">
        <a:solidFill>
          <a:schemeClr val="tx1"/>
        </a:solidFill>
        <a:latin typeface="+mn-lt"/>
        <a:ea typeface="ＭＳ Ｐゴシック" pitchFamily="-72" charset="-128"/>
        <a:cs typeface="+mn-cs"/>
      </a:defRPr>
    </a:lvl3pPr>
    <a:lvl4pPr marL="1371600" algn="l" defTabSz="457200" rtl="0" fontAlgn="base">
      <a:spcBef>
        <a:spcPct val="30000"/>
      </a:spcBef>
      <a:spcAft>
        <a:spcPct val="0"/>
      </a:spcAft>
      <a:defRPr sz="1200" kern="1200">
        <a:solidFill>
          <a:schemeClr val="tx1"/>
        </a:solidFill>
        <a:latin typeface="+mn-lt"/>
        <a:ea typeface="ＭＳ Ｐゴシック" pitchFamily="-72" charset="-128"/>
        <a:cs typeface="+mn-cs"/>
      </a:defRPr>
    </a:lvl4pPr>
    <a:lvl5pPr marL="1828800" algn="l" defTabSz="457200" rtl="0" fontAlgn="base">
      <a:spcBef>
        <a:spcPct val="30000"/>
      </a:spcBef>
      <a:spcAft>
        <a:spcPct val="0"/>
      </a:spcAft>
      <a:defRPr sz="1200" kern="1200">
        <a:solidFill>
          <a:schemeClr val="tx1"/>
        </a:solidFill>
        <a:latin typeface="+mn-lt"/>
        <a:ea typeface="ＭＳ Ｐゴシック" pitchFamily="-72"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0.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6.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7.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8.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9.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Slide Image Placeholder 1"/>
          <p:cNvSpPr>
            <a:spLocks noGrp="1" noRot="1" noChangeAspect="1"/>
          </p:cNvSpPr>
          <p:nvPr>
            <p:ph type="sldImg"/>
          </p:nvPr>
        </p:nvSpPr>
        <p:spPr bwMode="auto">
          <a:noFill/>
          <a:ln>
            <a:solidFill>
              <a:srgbClr val="000000"/>
            </a:solidFill>
            <a:miter lim="800000"/>
            <a:headEnd/>
            <a:tailEnd/>
          </a:ln>
        </p:spPr>
      </p:sp>
      <p:sp>
        <p:nvSpPr>
          <p:cNvPr id="23554"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dirty="0" smtClean="0"/>
              <a:t>PLEASE CORRECT IN SCRIPT: $MYDIR=/</a:t>
            </a:r>
            <a:r>
              <a:rPr lang="en-US" dirty="0" err="1" smtClean="0"/>
              <a:t>etc</a:t>
            </a:r>
            <a:r>
              <a:rPr lang="en-US" dirty="0" smtClean="0"/>
              <a:t> -&gt; MYDIR=/</a:t>
            </a:r>
            <a:r>
              <a:rPr lang="en-US" dirty="0" err="1" smtClean="0"/>
              <a:t>etc</a:t>
            </a:r>
            <a:endParaRPr lang="en-US" dirty="0" smtClean="0"/>
          </a:p>
        </p:txBody>
      </p:sp>
      <p:sp>
        <p:nvSpPr>
          <p:cNvPr id="23555"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9A36DF8A-3F0E-4648-8EEA-F041E8F7239C}" type="slidenum">
              <a:rPr lang="en-US">
                <a:ea typeface="ＭＳ Ｐゴシック" pitchFamily="-72" charset="-128"/>
                <a:cs typeface="ＭＳ Ｐゴシック" pitchFamily="-72" charset="-128"/>
              </a:rPr>
              <a:pPr fontAlgn="base">
                <a:spcBef>
                  <a:spcPct val="0"/>
                </a:spcBef>
                <a:spcAft>
                  <a:spcPct val="0"/>
                </a:spcAft>
              </a:pPr>
              <a:t>11</a:t>
            </a:fld>
            <a:endParaRPr lang="en-US">
              <a:ea typeface="ＭＳ Ｐゴシック" pitchFamily="-72" charset="-128"/>
              <a:cs typeface="ＭＳ Ｐゴシック" pitchFamily="-72" charset="-128"/>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Slide Image Placeholder 1"/>
          <p:cNvSpPr>
            <a:spLocks noGrp="1" noRot="1" noChangeAspect="1"/>
          </p:cNvSpPr>
          <p:nvPr>
            <p:ph type="sldImg"/>
          </p:nvPr>
        </p:nvSpPr>
        <p:spPr bwMode="auto">
          <a:noFill/>
          <a:ln>
            <a:solidFill>
              <a:srgbClr val="000000"/>
            </a:solidFill>
            <a:miter lim="800000"/>
            <a:headEnd/>
            <a:tailEnd/>
          </a:ln>
        </p:spPr>
      </p:sp>
      <p:sp>
        <p:nvSpPr>
          <p:cNvPr id="37890"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z="2000" smtClean="0"/>
              <a:t>PLEASE CORRECT IN SCRIPT: $MYDIR=/etc -&gt; MYDIR=/etc</a:t>
            </a:r>
          </a:p>
        </p:txBody>
      </p:sp>
      <p:sp>
        <p:nvSpPr>
          <p:cNvPr id="37891"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37E937D8-F251-47E1-9800-A1356965D5F7}" type="slidenum">
              <a:rPr lang="en-US">
                <a:ea typeface="ＭＳ Ｐゴシック" pitchFamily="-72" charset="-128"/>
                <a:cs typeface="ＭＳ Ｐゴシック" pitchFamily="-72" charset="-128"/>
              </a:rPr>
              <a:pPr fontAlgn="base">
                <a:spcBef>
                  <a:spcPct val="0"/>
                </a:spcBef>
                <a:spcAft>
                  <a:spcPct val="0"/>
                </a:spcAft>
              </a:pPr>
              <a:t>20</a:t>
            </a:fld>
            <a:endParaRPr lang="en-US">
              <a:ea typeface="ＭＳ Ｐゴシック" pitchFamily="-72" charset="-128"/>
              <a:cs typeface="ＭＳ Ｐゴシック" pitchFamily="-72" charset="-128"/>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Slide Image Placeholder 1"/>
          <p:cNvSpPr>
            <a:spLocks noGrp="1" noRot="1" noChangeAspect="1"/>
          </p:cNvSpPr>
          <p:nvPr>
            <p:ph type="sldImg"/>
          </p:nvPr>
        </p:nvSpPr>
        <p:spPr bwMode="auto">
          <a:noFill/>
          <a:ln>
            <a:solidFill>
              <a:srgbClr val="000000"/>
            </a:solidFill>
            <a:miter lim="800000"/>
            <a:headEnd/>
            <a:tailEnd/>
          </a:ln>
        </p:spPr>
      </p:sp>
      <p:sp>
        <p:nvSpPr>
          <p:cNvPr id="23554"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mtClean="0"/>
              <a:t>PLEASE CORRECT IN SCRIPT: $MYDIR=/etc -&gt; MYDIR=/etc</a:t>
            </a:r>
          </a:p>
        </p:txBody>
      </p:sp>
      <p:sp>
        <p:nvSpPr>
          <p:cNvPr id="23555"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9A36DF8A-3F0E-4648-8EEA-F041E8F7239C}" type="slidenum">
              <a:rPr lang="en-US">
                <a:ea typeface="ＭＳ Ｐゴシック" pitchFamily="-72" charset="-128"/>
                <a:cs typeface="ＭＳ Ｐゴシック" pitchFamily="-72" charset="-128"/>
              </a:rPr>
              <a:pPr fontAlgn="base">
                <a:spcBef>
                  <a:spcPct val="0"/>
                </a:spcBef>
                <a:spcAft>
                  <a:spcPct val="0"/>
                </a:spcAft>
              </a:pPr>
              <a:t>12</a:t>
            </a:fld>
            <a:endParaRPr lang="en-US">
              <a:ea typeface="ＭＳ Ｐゴシック" pitchFamily="-72" charset="-128"/>
              <a:cs typeface="ＭＳ Ｐゴシック" pitchFamily="-72" charset="-128"/>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Slide Image Placeholder 1"/>
          <p:cNvSpPr>
            <a:spLocks noGrp="1" noRot="1" noChangeAspect="1"/>
          </p:cNvSpPr>
          <p:nvPr>
            <p:ph type="sldImg"/>
          </p:nvPr>
        </p:nvSpPr>
        <p:spPr bwMode="auto">
          <a:noFill/>
          <a:ln>
            <a:solidFill>
              <a:srgbClr val="000000"/>
            </a:solidFill>
            <a:miter lim="800000"/>
            <a:headEnd/>
            <a:tailEnd/>
          </a:ln>
        </p:spPr>
      </p:sp>
      <p:sp>
        <p:nvSpPr>
          <p:cNvPr id="25602"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z="2000" smtClean="0"/>
              <a:t>PLEASE CORRECT IN SCRIPT: $MYDIR=/etc -&gt; MYDIR=/etc</a:t>
            </a:r>
          </a:p>
        </p:txBody>
      </p:sp>
      <p:sp>
        <p:nvSpPr>
          <p:cNvPr id="25603"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59B5470C-255E-48B8-AA73-D989A3999983}" type="slidenum">
              <a:rPr lang="en-US">
                <a:ea typeface="ＭＳ Ｐゴシック" pitchFamily="-72" charset="-128"/>
                <a:cs typeface="ＭＳ Ｐゴシック" pitchFamily="-72" charset="-128"/>
              </a:rPr>
              <a:pPr fontAlgn="base">
                <a:spcBef>
                  <a:spcPct val="0"/>
                </a:spcBef>
                <a:spcAft>
                  <a:spcPct val="0"/>
                </a:spcAft>
              </a:pPr>
              <a:t>13</a:t>
            </a:fld>
            <a:endParaRPr lang="en-US">
              <a:ea typeface="ＭＳ Ｐゴシック" pitchFamily="-72" charset="-128"/>
              <a:cs typeface="ＭＳ Ｐゴシック" pitchFamily="-72" charset="-128"/>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Slide Image Placeholder 1"/>
          <p:cNvSpPr>
            <a:spLocks noGrp="1" noRot="1" noChangeAspect="1"/>
          </p:cNvSpPr>
          <p:nvPr>
            <p:ph type="sldImg"/>
          </p:nvPr>
        </p:nvSpPr>
        <p:spPr bwMode="auto">
          <a:noFill/>
          <a:ln>
            <a:solidFill>
              <a:srgbClr val="000000"/>
            </a:solidFill>
            <a:miter lim="800000"/>
            <a:headEnd/>
            <a:tailEnd/>
          </a:ln>
        </p:spPr>
      </p:sp>
      <p:sp>
        <p:nvSpPr>
          <p:cNvPr id="27650"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z="2000" smtClean="0"/>
              <a:t>PLEASE CORRECT IN SCRIPT: $MYDIR=/etc -&gt; MYDIR=/etc</a:t>
            </a:r>
          </a:p>
        </p:txBody>
      </p:sp>
      <p:sp>
        <p:nvSpPr>
          <p:cNvPr id="27651"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8533AF9-1166-42C1-9FE8-08069315B20D}" type="slidenum">
              <a:rPr lang="en-US">
                <a:ea typeface="ＭＳ Ｐゴシック" pitchFamily="-72" charset="-128"/>
                <a:cs typeface="ＭＳ Ｐゴシック" pitchFamily="-72" charset="-128"/>
              </a:rPr>
              <a:pPr fontAlgn="base">
                <a:spcBef>
                  <a:spcPct val="0"/>
                </a:spcBef>
                <a:spcAft>
                  <a:spcPct val="0"/>
                </a:spcAft>
              </a:pPr>
              <a:t>14</a:t>
            </a:fld>
            <a:endParaRPr lang="en-US">
              <a:ea typeface="ＭＳ Ｐゴシック" pitchFamily="-72" charset="-128"/>
              <a:cs typeface="ＭＳ Ｐゴシック" pitchFamily="-72" charset="-128"/>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Slide Image Placeholder 1"/>
          <p:cNvSpPr>
            <a:spLocks noGrp="1" noRot="1" noChangeAspect="1"/>
          </p:cNvSpPr>
          <p:nvPr>
            <p:ph type="sldImg"/>
          </p:nvPr>
        </p:nvSpPr>
        <p:spPr bwMode="auto">
          <a:xfrm>
            <a:off x="1143000" y="685800"/>
            <a:ext cx="4572000" cy="3429000"/>
          </a:xfrm>
          <a:prstGeom prst="rect">
            <a:avLst/>
          </a:prstGeom>
          <a:solidFill>
            <a:srgbClr val="FFFFFF"/>
          </a:solidFill>
          <a:ln>
            <a:solidFill>
              <a:srgbClr val="000000"/>
            </a:solidFill>
            <a:miter lim="800000"/>
            <a:headEnd/>
            <a:tailEnd/>
          </a:ln>
        </p:spPr>
      </p:sp>
      <p:sp>
        <p:nvSpPr>
          <p:cNvPr id="39939" name="Notes Placeholder 2"/>
          <p:cNvSpPr>
            <a:spLocks noGrp="1"/>
          </p:cNvSpPr>
          <p:nvPr>
            <p:ph type="body" idx="1"/>
          </p:nvPr>
        </p:nvSpPr>
        <p:spPr bwMode="auto">
          <a:xfrm>
            <a:off x="685800" y="4343400"/>
            <a:ext cx="5486400" cy="4114800"/>
          </a:xfrm>
          <a:prstGeom prst="rect">
            <a:avLst/>
          </a:prstGeom>
          <a:solidFill>
            <a:srgbClr val="FFFFFF"/>
          </a:solidFill>
          <a:ln>
            <a:solidFill>
              <a:srgbClr val="000000"/>
            </a:solidFill>
            <a:miter lim="800000"/>
            <a:headEnd/>
            <a:tailEnd/>
          </a:ln>
        </p:spPr>
        <p:txBody>
          <a:bodyPr>
            <a:prstTxWarp prst="textNoShape">
              <a:avLst/>
            </a:prstTxWarp>
          </a:bodyPr>
          <a:lstStyle/>
          <a:p>
            <a:pPr>
              <a:spcBef>
                <a:spcPct val="0"/>
              </a:spcBef>
            </a:pPr>
            <a:r>
              <a:rPr lang="en-US" sz="2000" smtClean="0"/>
              <a:t>PLEASE CORRECT IN SCRIPT: $MYDIR=/etc -&gt; MYDIR=/etc</a:t>
            </a:r>
          </a:p>
        </p:txBody>
      </p:sp>
      <p:sp>
        <p:nvSpPr>
          <p:cNvPr id="39940"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prstTxWarp prst="textNoShape">
              <a:avLst/>
            </a:prstTxWarp>
          </a:bodyPr>
          <a:lstStyle/>
          <a:p>
            <a:pPr algn="r"/>
            <a:fld id="{B4376C51-F602-4373-AC73-9256A4820BE5}" type="slidenum">
              <a:rPr lang="en-US" sz="1200">
                <a:latin typeface="Calibri" pitchFamily="-72" charset="0"/>
              </a:rPr>
              <a:pPr algn="r"/>
              <a:t>15</a:t>
            </a:fld>
            <a:endParaRPr lang="en-US" sz="1200">
              <a:latin typeface="Calibri" pitchFamily="-72"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Slide Image Placeholder 1"/>
          <p:cNvSpPr>
            <a:spLocks noGrp="1" noRot="1" noChangeAspect="1"/>
          </p:cNvSpPr>
          <p:nvPr>
            <p:ph type="sldImg"/>
          </p:nvPr>
        </p:nvSpPr>
        <p:spPr bwMode="auto">
          <a:noFill/>
          <a:ln>
            <a:solidFill>
              <a:srgbClr val="000000"/>
            </a:solidFill>
            <a:miter lim="800000"/>
            <a:headEnd/>
            <a:tailEnd/>
          </a:ln>
        </p:spPr>
      </p:sp>
      <p:sp>
        <p:nvSpPr>
          <p:cNvPr id="29698"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z="2000" smtClean="0"/>
              <a:t>PLEASE CORRECT IN SCRIPT: $MYDIR=/etc -&gt; MYDIR=/etc</a:t>
            </a:r>
          </a:p>
        </p:txBody>
      </p:sp>
      <p:sp>
        <p:nvSpPr>
          <p:cNvPr id="29699"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EFCDF6EA-4475-478F-BCC1-0B1206A37860}" type="slidenum">
              <a:rPr lang="en-US">
                <a:ea typeface="ＭＳ Ｐゴシック" pitchFamily="-72" charset="-128"/>
                <a:cs typeface="ＭＳ Ｐゴシック" pitchFamily="-72" charset="-128"/>
              </a:rPr>
              <a:pPr fontAlgn="base">
                <a:spcBef>
                  <a:spcPct val="0"/>
                </a:spcBef>
                <a:spcAft>
                  <a:spcPct val="0"/>
                </a:spcAft>
              </a:pPr>
              <a:t>16</a:t>
            </a:fld>
            <a:endParaRPr lang="en-US">
              <a:ea typeface="ＭＳ Ｐゴシック" pitchFamily="-72" charset="-128"/>
              <a:cs typeface="ＭＳ Ｐゴシック" pitchFamily="-72" charset="-128"/>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Slide Image Placeholder 1"/>
          <p:cNvSpPr>
            <a:spLocks noGrp="1" noRot="1" noChangeAspect="1"/>
          </p:cNvSpPr>
          <p:nvPr>
            <p:ph type="sldImg"/>
          </p:nvPr>
        </p:nvSpPr>
        <p:spPr bwMode="auto">
          <a:noFill/>
          <a:ln>
            <a:solidFill>
              <a:srgbClr val="000000"/>
            </a:solidFill>
            <a:miter lim="800000"/>
            <a:headEnd/>
            <a:tailEnd/>
          </a:ln>
        </p:spPr>
      </p:sp>
      <p:sp>
        <p:nvSpPr>
          <p:cNvPr id="31746"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z="2000" smtClean="0"/>
              <a:t>PLEASE CORRECT IN SCRIPT: $MYDIR=/etc -&gt; MYDIR=/etc</a:t>
            </a:r>
          </a:p>
        </p:txBody>
      </p:sp>
      <p:sp>
        <p:nvSpPr>
          <p:cNvPr id="31747"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8A3A00D-5754-4035-A173-DDD2F751E2C2}" type="slidenum">
              <a:rPr lang="en-US">
                <a:ea typeface="ＭＳ Ｐゴシック" pitchFamily="-72" charset="-128"/>
                <a:cs typeface="ＭＳ Ｐゴシック" pitchFamily="-72" charset="-128"/>
              </a:rPr>
              <a:pPr fontAlgn="base">
                <a:spcBef>
                  <a:spcPct val="0"/>
                </a:spcBef>
                <a:spcAft>
                  <a:spcPct val="0"/>
                </a:spcAft>
              </a:pPr>
              <a:t>17</a:t>
            </a:fld>
            <a:endParaRPr lang="en-US">
              <a:ea typeface="ＭＳ Ｐゴシック" pitchFamily="-72" charset="-128"/>
              <a:cs typeface="ＭＳ Ｐゴシック" pitchFamily="-72" charset="-128"/>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Slide Image Placeholder 1"/>
          <p:cNvSpPr>
            <a:spLocks noGrp="1" noRot="1" noChangeAspect="1"/>
          </p:cNvSpPr>
          <p:nvPr>
            <p:ph type="sldImg"/>
          </p:nvPr>
        </p:nvSpPr>
        <p:spPr bwMode="auto">
          <a:noFill/>
          <a:ln>
            <a:solidFill>
              <a:srgbClr val="000000"/>
            </a:solidFill>
            <a:miter lim="800000"/>
            <a:headEnd/>
            <a:tailEnd/>
          </a:ln>
        </p:spPr>
      </p:sp>
      <p:sp>
        <p:nvSpPr>
          <p:cNvPr id="33794"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z="2000" smtClean="0"/>
              <a:t>PLEASE CORRECT IN SCRIPT: $MYDIR=/etc -&gt; MYDIR=/etc</a:t>
            </a:r>
          </a:p>
        </p:txBody>
      </p:sp>
      <p:sp>
        <p:nvSpPr>
          <p:cNvPr id="33795"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DF71216-D692-4107-B84C-E7B0FC03338D}" type="slidenum">
              <a:rPr lang="en-US">
                <a:ea typeface="ＭＳ Ｐゴシック" pitchFamily="-72" charset="-128"/>
                <a:cs typeface="ＭＳ Ｐゴシック" pitchFamily="-72" charset="-128"/>
              </a:rPr>
              <a:pPr fontAlgn="base">
                <a:spcBef>
                  <a:spcPct val="0"/>
                </a:spcBef>
                <a:spcAft>
                  <a:spcPct val="0"/>
                </a:spcAft>
              </a:pPr>
              <a:t>18</a:t>
            </a:fld>
            <a:endParaRPr lang="en-US">
              <a:ea typeface="ＭＳ Ｐゴシック" pitchFamily="-72" charset="-128"/>
              <a:cs typeface="ＭＳ Ｐゴシック" pitchFamily="-72" charset="-128"/>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Slide Image Placeholder 1"/>
          <p:cNvSpPr>
            <a:spLocks noGrp="1" noRot="1" noChangeAspect="1"/>
          </p:cNvSpPr>
          <p:nvPr>
            <p:ph type="sldImg"/>
          </p:nvPr>
        </p:nvSpPr>
        <p:spPr bwMode="auto">
          <a:noFill/>
          <a:ln>
            <a:solidFill>
              <a:srgbClr val="000000"/>
            </a:solidFill>
            <a:miter lim="800000"/>
            <a:headEnd/>
            <a:tailEnd/>
          </a:ln>
        </p:spPr>
      </p:sp>
      <p:sp>
        <p:nvSpPr>
          <p:cNvPr id="35842"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z="2000" smtClean="0"/>
              <a:t>PLEASE CORRECT IN SCRIPT: $MYDIR=/etc -&gt; MYDIR=/etc</a:t>
            </a:r>
          </a:p>
        </p:txBody>
      </p:sp>
      <p:sp>
        <p:nvSpPr>
          <p:cNvPr id="35843"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55F4D323-836B-40A6-87A4-9C39E7648F33}" type="slidenum">
              <a:rPr lang="en-US">
                <a:ea typeface="ＭＳ Ｐゴシック" pitchFamily="-72" charset="-128"/>
                <a:cs typeface="ＭＳ Ｐゴシック" pitchFamily="-72" charset="-128"/>
              </a:rPr>
              <a:pPr fontAlgn="base">
                <a:spcBef>
                  <a:spcPct val="0"/>
                </a:spcBef>
                <a:spcAft>
                  <a:spcPct val="0"/>
                </a:spcAft>
              </a:pPr>
              <a:t>19</a:t>
            </a:fld>
            <a:endParaRPr lang="en-US">
              <a:ea typeface="ＭＳ Ｐゴシック" pitchFamily="-72" charset="-128"/>
              <a:cs typeface="ＭＳ Ｐゴシック" pitchFamily="-72" charset="-128"/>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0750AA06-A3C1-46F5-BC9B-92CA7253C80B}" type="datetimeFigureOut">
              <a:rPr lang="en-US"/>
              <a:pPr>
                <a:defRPr/>
              </a:pPr>
              <a:t>20.05.14</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38F75DCC-1487-438E-9550-EA289A76EA04}"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1CA5D96D-3CC3-4994-B40C-9488B4861785}" type="datetimeFigureOut">
              <a:rPr lang="en-US"/>
              <a:pPr>
                <a:defRPr/>
              </a:pPr>
              <a:t>20.05.14</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71325E4-5A8F-4F35-9400-6632C7F6A722}"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36F79BEB-3997-4961-9DBE-AED0BEBF98BE}" type="datetimeFigureOut">
              <a:rPr lang="en-US"/>
              <a:pPr>
                <a:defRPr/>
              </a:pPr>
              <a:t>20.05.14</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3B0F4F7B-BC2C-42E9-883F-5D4844AD8BA4}"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D1DCD8FC-C788-4AE3-AF69-AABA86C821FC}" type="datetimeFigureOut">
              <a:rPr lang="en-US"/>
              <a:pPr>
                <a:defRPr/>
              </a:pPr>
              <a:t>20.05.14</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212865C5-3F73-4928-9316-2D4547D1AC3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60A2C8FE-1392-4D0B-BB61-D8F84BD1C595}" type="datetimeFigureOut">
              <a:rPr lang="en-US"/>
              <a:pPr>
                <a:defRPr/>
              </a:pPr>
              <a:t>20.05.14</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0B417E4D-EF67-4F0D-BBB8-B3809244C208}"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68768EF6-F0CF-4067-B739-1044A3EDBDF6}" type="datetimeFigureOut">
              <a:rPr lang="en-US"/>
              <a:pPr>
                <a:defRPr/>
              </a:pPr>
              <a:t>20.05.14</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ED44F49F-3532-499F-8200-8B197874B440}"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330FB6FE-D62A-47E5-A6E0-BC18609D986B}" type="datetimeFigureOut">
              <a:rPr lang="en-US"/>
              <a:pPr>
                <a:defRPr/>
              </a:pPr>
              <a:t>20.05.14</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CDAC5658-F91B-4F4C-BA97-B703F362DA4A}"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5B55782E-17E0-48D3-A53C-AA194355EEC6}" type="datetimeFigureOut">
              <a:rPr lang="en-US"/>
              <a:pPr>
                <a:defRPr/>
              </a:pPr>
              <a:t>20.05.14</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76FDDDF2-ED5D-472F-B4D0-AABF871D10C1}"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B34AD84B-89D1-43C8-8545-457BDCD1E44E}" type="datetimeFigureOut">
              <a:rPr lang="en-US"/>
              <a:pPr>
                <a:defRPr/>
              </a:pPr>
              <a:t>20.05.14</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3A4EF1F7-6959-459D-AE59-485DC9193228}"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6E922EDE-A5AA-4398-A0A7-511B86B38C3C}" type="datetimeFigureOut">
              <a:rPr lang="en-US"/>
              <a:pPr>
                <a:defRPr/>
              </a:pPr>
              <a:t>20.05.14</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698E0F32-695E-4545-88C4-C93A82DEB754}"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E4456029-D956-494F-9B4D-BDFC8E181493}" type="datetimeFigureOut">
              <a:rPr lang="en-US"/>
              <a:pPr>
                <a:defRPr/>
              </a:pPr>
              <a:t>20.05.14</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68A762EF-4D6D-477A-A197-5EC1C0476B9C}"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ea typeface="+mn-ea"/>
                <a:cs typeface="+mn-cs"/>
              </a:defRPr>
            </a:lvl1pPr>
          </a:lstStyle>
          <a:p>
            <a:pPr>
              <a:defRPr/>
            </a:pPr>
            <a:fld id="{BC7DBEF5-3C73-4497-BC00-969BEA7057D7}" type="datetimeFigureOut">
              <a:rPr lang="en-US"/>
              <a:pPr>
                <a:defRPr/>
              </a:pPr>
              <a:t>20.05.14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ea typeface="+mn-ea"/>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ea typeface="+mn-ea"/>
                <a:cs typeface="+mn-cs"/>
              </a:defRPr>
            </a:lvl1pPr>
          </a:lstStyle>
          <a:p>
            <a:pPr>
              <a:defRPr/>
            </a:pPr>
            <a:fld id="{FED1FED0-87F0-4A25-B2CA-514D6F7824CF}"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defTabSz="457200" rtl="0" fontAlgn="base">
        <a:spcBef>
          <a:spcPct val="0"/>
        </a:spcBef>
        <a:spcAft>
          <a:spcPct val="0"/>
        </a:spcAft>
        <a:defRPr sz="4400" kern="1200">
          <a:solidFill>
            <a:schemeClr val="tx1"/>
          </a:solidFill>
          <a:latin typeface="+mj-lt"/>
          <a:ea typeface="ＭＳ Ｐゴシック" pitchFamily="-72" charset="-128"/>
          <a:cs typeface="ＭＳ Ｐゴシック" pitchFamily="-72" charset="-128"/>
        </a:defRPr>
      </a:lvl1pPr>
      <a:lvl2pPr algn="ctr" defTabSz="457200" rtl="0" fontAlgn="base">
        <a:spcBef>
          <a:spcPct val="0"/>
        </a:spcBef>
        <a:spcAft>
          <a:spcPct val="0"/>
        </a:spcAft>
        <a:defRPr sz="4400">
          <a:solidFill>
            <a:schemeClr val="tx1"/>
          </a:solidFill>
          <a:latin typeface="Calibri" pitchFamily="-72" charset="0"/>
          <a:ea typeface="ＭＳ Ｐゴシック" pitchFamily="-72" charset="-128"/>
          <a:cs typeface="ＭＳ Ｐゴシック" pitchFamily="-72" charset="-128"/>
        </a:defRPr>
      </a:lvl2pPr>
      <a:lvl3pPr algn="ctr" defTabSz="457200" rtl="0" fontAlgn="base">
        <a:spcBef>
          <a:spcPct val="0"/>
        </a:spcBef>
        <a:spcAft>
          <a:spcPct val="0"/>
        </a:spcAft>
        <a:defRPr sz="4400">
          <a:solidFill>
            <a:schemeClr val="tx1"/>
          </a:solidFill>
          <a:latin typeface="Calibri" pitchFamily="-72" charset="0"/>
          <a:ea typeface="ＭＳ Ｐゴシック" pitchFamily="-72" charset="-128"/>
          <a:cs typeface="ＭＳ Ｐゴシック" pitchFamily="-72" charset="-128"/>
        </a:defRPr>
      </a:lvl3pPr>
      <a:lvl4pPr algn="ctr" defTabSz="457200" rtl="0" fontAlgn="base">
        <a:spcBef>
          <a:spcPct val="0"/>
        </a:spcBef>
        <a:spcAft>
          <a:spcPct val="0"/>
        </a:spcAft>
        <a:defRPr sz="4400">
          <a:solidFill>
            <a:schemeClr val="tx1"/>
          </a:solidFill>
          <a:latin typeface="Calibri" pitchFamily="-72" charset="0"/>
          <a:ea typeface="ＭＳ Ｐゴシック" pitchFamily="-72" charset="-128"/>
          <a:cs typeface="ＭＳ Ｐゴシック" pitchFamily="-72" charset="-128"/>
        </a:defRPr>
      </a:lvl4pPr>
      <a:lvl5pPr algn="ctr" defTabSz="457200" rtl="0" fontAlgn="base">
        <a:spcBef>
          <a:spcPct val="0"/>
        </a:spcBef>
        <a:spcAft>
          <a:spcPct val="0"/>
        </a:spcAft>
        <a:defRPr sz="4400">
          <a:solidFill>
            <a:schemeClr val="tx1"/>
          </a:solidFill>
          <a:latin typeface="Calibri" pitchFamily="-72" charset="0"/>
          <a:ea typeface="ＭＳ Ｐゴシック" pitchFamily="-72" charset="-128"/>
          <a:cs typeface="ＭＳ Ｐゴシック" pitchFamily="-72" charset="-128"/>
        </a:defRPr>
      </a:lvl5pPr>
      <a:lvl6pPr marL="457200" algn="ctr" defTabSz="457200" rtl="0" fontAlgn="base">
        <a:spcBef>
          <a:spcPct val="0"/>
        </a:spcBef>
        <a:spcAft>
          <a:spcPct val="0"/>
        </a:spcAft>
        <a:defRPr sz="4400">
          <a:solidFill>
            <a:schemeClr val="tx1"/>
          </a:solidFill>
          <a:latin typeface="Calibri" pitchFamily="-72" charset="0"/>
          <a:ea typeface="ＭＳ Ｐゴシック" pitchFamily="-72" charset="-128"/>
          <a:cs typeface="ＭＳ Ｐゴシック" pitchFamily="-72" charset="-128"/>
        </a:defRPr>
      </a:lvl6pPr>
      <a:lvl7pPr marL="914400" algn="ctr" defTabSz="457200" rtl="0" fontAlgn="base">
        <a:spcBef>
          <a:spcPct val="0"/>
        </a:spcBef>
        <a:spcAft>
          <a:spcPct val="0"/>
        </a:spcAft>
        <a:defRPr sz="4400">
          <a:solidFill>
            <a:schemeClr val="tx1"/>
          </a:solidFill>
          <a:latin typeface="Calibri" pitchFamily="-72" charset="0"/>
          <a:ea typeface="ＭＳ Ｐゴシック" pitchFamily="-72" charset="-128"/>
          <a:cs typeface="ＭＳ Ｐゴシック" pitchFamily="-72" charset="-128"/>
        </a:defRPr>
      </a:lvl7pPr>
      <a:lvl8pPr marL="1371600" algn="ctr" defTabSz="457200" rtl="0" fontAlgn="base">
        <a:spcBef>
          <a:spcPct val="0"/>
        </a:spcBef>
        <a:spcAft>
          <a:spcPct val="0"/>
        </a:spcAft>
        <a:defRPr sz="4400">
          <a:solidFill>
            <a:schemeClr val="tx1"/>
          </a:solidFill>
          <a:latin typeface="Calibri" pitchFamily="-72" charset="0"/>
          <a:ea typeface="ＭＳ Ｐゴシック" pitchFamily="-72" charset="-128"/>
          <a:cs typeface="ＭＳ Ｐゴシック" pitchFamily="-72" charset="-128"/>
        </a:defRPr>
      </a:lvl8pPr>
      <a:lvl9pPr marL="1828800" algn="ctr" defTabSz="457200" rtl="0" fontAlgn="base">
        <a:spcBef>
          <a:spcPct val="0"/>
        </a:spcBef>
        <a:spcAft>
          <a:spcPct val="0"/>
        </a:spcAft>
        <a:defRPr sz="4400">
          <a:solidFill>
            <a:schemeClr val="tx1"/>
          </a:solidFill>
          <a:latin typeface="Calibri" pitchFamily="-72" charset="0"/>
          <a:ea typeface="ＭＳ Ｐゴシック" pitchFamily="-72" charset="-128"/>
          <a:cs typeface="ＭＳ Ｐゴシック" pitchFamily="-72" charset="-128"/>
        </a:defRPr>
      </a:lvl9pPr>
    </p:titleStyle>
    <p:bodyStyle>
      <a:lvl1pPr marL="342900" indent="-342900" algn="l" defTabSz="457200" rtl="0" fontAlgn="base">
        <a:spcBef>
          <a:spcPct val="20000"/>
        </a:spcBef>
        <a:spcAft>
          <a:spcPct val="0"/>
        </a:spcAft>
        <a:buFont typeface="Arial" pitchFamily="-72" charset="0"/>
        <a:buChar char="•"/>
        <a:defRPr sz="3200" kern="1200">
          <a:solidFill>
            <a:schemeClr val="tx1"/>
          </a:solidFill>
          <a:latin typeface="+mn-lt"/>
          <a:ea typeface="ＭＳ Ｐゴシック" pitchFamily="-72" charset="-128"/>
          <a:cs typeface="ＭＳ Ｐゴシック" pitchFamily="-72" charset="-128"/>
        </a:defRPr>
      </a:lvl1pPr>
      <a:lvl2pPr marL="742950" indent="-285750" algn="l" defTabSz="457200" rtl="0" fontAlgn="base">
        <a:spcBef>
          <a:spcPct val="20000"/>
        </a:spcBef>
        <a:spcAft>
          <a:spcPct val="0"/>
        </a:spcAft>
        <a:buFont typeface="Arial" pitchFamily="-72" charset="0"/>
        <a:buChar char="–"/>
        <a:defRPr sz="2800" kern="1200">
          <a:solidFill>
            <a:schemeClr val="tx1"/>
          </a:solidFill>
          <a:latin typeface="+mn-lt"/>
          <a:ea typeface="ＭＳ Ｐゴシック" pitchFamily="-72" charset="-128"/>
          <a:cs typeface="+mn-cs"/>
        </a:defRPr>
      </a:lvl2pPr>
      <a:lvl3pPr marL="1143000" indent="-228600" algn="l" defTabSz="457200" rtl="0" fontAlgn="base">
        <a:spcBef>
          <a:spcPct val="20000"/>
        </a:spcBef>
        <a:spcAft>
          <a:spcPct val="0"/>
        </a:spcAft>
        <a:buFont typeface="Arial" pitchFamily="-72" charset="0"/>
        <a:buChar char="•"/>
        <a:defRPr sz="2400" kern="1200">
          <a:solidFill>
            <a:schemeClr val="tx1"/>
          </a:solidFill>
          <a:latin typeface="+mn-lt"/>
          <a:ea typeface="ＭＳ Ｐゴシック" pitchFamily="-72" charset="-128"/>
          <a:cs typeface="+mn-cs"/>
        </a:defRPr>
      </a:lvl3pPr>
      <a:lvl4pPr marL="1600200" indent="-228600" algn="l" defTabSz="457200" rtl="0" fontAlgn="base">
        <a:spcBef>
          <a:spcPct val="20000"/>
        </a:spcBef>
        <a:spcAft>
          <a:spcPct val="0"/>
        </a:spcAft>
        <a:buFont typeface="Arial" pitchFamily="-72" charset="0"/>
        <a:buChar char="–"/>
        <a:defRPr sz="2000" kern="1200">
          <a:solidFill>
            <a:schemeClr val="tx1"/>
          </a:solidFill>
          <a:latin typeface="+mn-lt"/>
          <a:ea typeface="ＭＳ Ｐゴシック" pitchFamily="-72" charset="-128"/>
          <a:cs typeface="+mn-cs"/>
        </a:defRPr>
      </a:lvl4pPr>
      <a:lvl5pPr marL="2057400" indent="-228600" algn="l" defTabSz="457200" rtl="0" fontAlgn="base">
        <a:spcBef>
          <a:spcPct val="20000"/>
        </a:spcBef>
        <a:spcAft>
          <a:spcPct val="0"/>
        </a:spcAft>
        <a:buFont typeface="Arial" pitchFamily="-72" charset="0"/>
        <a:buChar char="»"/>
        <a:defRPr sz="2000" kern="1200">
          <a:solidFill>
            <a:schemeClr val="tx1"/>
          </a:solidFill>
          <a:latin typeface="+mn-lt"/>
          <a:ea typeface="ＭＳ Ｐゴシック" pitchFamily="-72" charset="-128"/>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Microsoft_Word_97_-_2004_Document1.doc"/><Relationship Id="rId4" Type="http://schemas.openxmlformats.org/officeDocument/2006/relationships/image" Target="../media/image1.emf"/><Relationship Id="rId1" Type="http://schemas.openxmlformats.org/officeDocument/2006/relationships/vmlDrawing" Target="../drawings/vmlDrawing1.vml"/><Relationship Id="rId2"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2.emf"/></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3.png"/></Relationships>
</file>

<file path=ppt/slides/_rels/slide15.xml.rels><?xml version="1.0" encoding="UTF-8" standalone="yes"?>
<Relationships xmlns="http://schemas.openxmlformats.org/package/2006/relationships"><Relationship Id="rId3" Type="http://schemas.openxmlformats.org/officeDocument/2006/relationships/notesSlide" Target="../notesSlides/notesSlide5.xml"/><Relationship Id="rId4" Type="http://schemas.openxmlformats.org/officeDocument/2006/relationships/oleObject" Target="../embeddings/Microsoft_Word_97_-_2004_Document2.doc"/><Relationship Id="rId5" Type="http://schemas.openxmlformats.org/officeDocument/2006/relationships/image" Target="../media/image4.emf"/><Relationship Id="rId1" Type="http://schemas.openxmlformats.org/officeDocument/2006/relationships/vmlDrawing" Target="../drawings/vmlDrawing2.vml"/><Relationship Id="rId2"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0962" name="Object 2"/>
          <p:cNvGraphicFramePr>
            <a:graphicFrameLocks noChangeAspect="1"/>
          </p:cNvGraphicFramePr>
          <p:nvPr/>
        </p:nvGraphicFramePr>
        <p:xfrm>
          <a:off x="184150" y="212725"/>
          <a:ext cx="5638800" cy="6505575"/>
        </p:xfrm>
        <a:graphic>
          <a:graphicData uri="http://schemas.openxmlformats.org/presentationml/2006/ole">
            <mc:AlternateContent xmlns:mc="http://schemas.openxmlformats.org/markup-compatibility/2006">
              <mc:Choice xmlns:v="urn:schemas-microsoft-com:vml" Requires="v">
                <p:oleObj spid="_x0000_s40974" name="Document" r:id="rId3" imgW="6281928" imgH="7248144" progId="Word.Document.8">
                  <p:embed/>
                </p:oleObj>
              </mc:Choice>
              <mc:Fallback>
                <p:oleObj name="Document" r:id="rId3" imgW="6281928" imgH="7248144" progId="Word.Document.8">
                  <p:embed/>
                  <p:pic>
                    <p:nvPicPr>
                      <p:cNvPr id="0" name="Picture 2"/>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84150" y="212725"/>
                        <a:ext cx="5638800" cy="6505575"/>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TextBox 4"/>
          <p:cNvSpPr txBox="1">
            <a:spLocks/>
          </p:cNvSpPr>
          <p:nvPr/>
        </p:nvSpPr>
        <p:spPr bwMode="auto">
          <a:xfrm>
            <a:off x="568325" y="635000"/>
            <a:ext cx="8321675" cy="5078413"/>
          </a:xfrm>
          <a:prstGeom prst="rect">
            <a:avLst/>
          </a:prstGeom>
          <a:noFill/>
          <a:ln w="9525">
            <a:noFill/>
            <a:miter lim="800000"/>
            <a:headEnd/>
            <a:tailEnd/>
          </a:ln>
        </p:spPr>
        <p:txBody>
          <a:bodyPr>
            <a:prstTxWarp prst="textNoShape">
              <a:avLst/>
            </a:prstTxWarp>
            <a:spAutoFit/>
          </a:bodyPr>
          <a:lstStyle/>
          <a:p>
            <a:r>
              <a:rPr lang="en-US" sz="3600" b="1" dirty="0">
                <a:latin typeface="Courier" pitchFamily="-72" charset="0"/>
                <a:ea typeface="Courier" pitchFamily="-72" charset="0"/>
                <a:cs typeface="Courier" pitchFamily="-72" charset="0"/>
              </a:rPr>
              <a:t>while </a:t>
            </a:r>
            <a:r>
              <a:rPr lang="en-US" sz="3600" dirty="0">
                <a:latin typeface="Courier" pitchFamily="-72" charset="0"/>
                <a:ea typeface="Courier" pitchFamily="-72" charset="0"/>
                <a:cs typeface="Courier" pitchFamily="-72" charset="0"/>
              </a:rPr>
              <a:t>condition</a:t>
            </a:r>
          </a:p>
          <a:p>
            <a:r>
              <a:rPr lang="en-US" sz="3600" b="1" dirty="0">
                <a:latin typeface="Courier" pitchFamily="-72" charset="0"/>
                <a:ea typeface="Courier" pitchFamily="-72" charset="0"/>
                <a:cs typeface="Courier" pitchFamily="-72" charset="0"/>
              </a:rPr>
              <a:t>do</a:t>
            </a:r>
          </a:p>
          <a:p>
            <a:r>
              <a:rPr lang="en-US" sz="3600" b="1" dirty="0">
                <a:latin typeface="Courier" pitchFamily="-72" charset="0"/>
                <a:ea typeface="Courier" pitchFamily="-72" charset="0"/>
                <a:cs typeface="Courier" pitchFamily="-72" charset="0"/>
              </a:rPr>
              <a:t>  </a:t>
            </a:r>
            <a:r>
              <a:rPr lang="en-US" sz="3600" dirty="0">
                <a:latin typeface="Courier" pitchFamily="-72" charset="0"/>
                <a:ea typeface="Courier" pitchFamily="-72" charset="0"/>
                <a:cs typeface="Courier" pitchFamily="-72" charset="0"/>
              </a:rPr>
              <a:t>statements</a:t>
            </a:r>
          </a:p>
          <a:p>
            <a:r>
              <a:rPr lang="en-US" sz="3600" b="1" dirty="0" smtClean="0">
                <a:latin typeface="Courier" pitchFamily="-72" charset="0"/>
                <a:ea typeface="Courier" pitchFamily="-72" charset="0"/>
                <a:cs typeface="Courier" pitchFamily="-72" charset="0"/>
              </a:rPr>
              <a:t>done</a:t>
            </a:r>
            <a:endParaRPr lang="en-US" sz="3600" b="1" dirty="0">
              <a:latin typeface="Courier" pitchFamily="-72" charset="0"/>
              <a:ea typeface="Courier" pitchFamily="-72" charset="0"/>
              <a:cs typeface="Courier" pitchFamily="-72" charset="0"/>
            </a:endParaRPr>
          </a:p>
          <a:p>
            <a:endParaRPr lang="en-US" sz="3600" b="1" dirty="0">
              <a:latin typeface="Courier" pitchFamily="-72" charset="0"/>
              <a:ea typeface="Courier" pitchFamily="-72" charset="0"/>
              <a:cs typeface="Courier" pitchFamily="-72" charset="0"/>
            </a:endParaRPr>
          </a:p>
          <a:p>
            <a:r>
              <a:rPr lang="en-US" sz="3600" b="1" dirty="0">
                <a:latin typeface="Courier" pitchFamily="-72" charset="0"/>
                <a:ea typeface="Courier" pitchFamily="-72" charset="0"/>
                <a:cs typeface="Courier" pitchFamily="-72" charset="0"/>
              </a:rPr>
              <a:t>until </a:t>
            </a:r>
            <a:r>
              <a:rPr lang="en-US" sz="3600" dirty="0">
                <a:latin typeface="Courier" pitchFamily="-72" charset="0"/>
                <a:ea typeface="Courier" pitchFamily="-72" charset="0"/>
                <a:cs typeface="Courier" pitchFamily="-72" charset="0"/>
              </a:rPr>
              <a:t>condition</a:t>
            </a:r>
          </a:p>
          <a:p>
            <a:r>
              <a:rPr lang="en-US" sz="3600" b="1" dirty="0">
                <a:latin typeface="Courier" pitchFamily="-72" charset="0"/>
                <a:ea typeface="Courier" pitchFamily="-72" charset="0"/>
                <a:cs typeface="Courier" pitchFamily="-72" charset="0"/>
              </a:rPr>
              <a:t>do</a:t>
            </a:r>
          </a:p>
          <a:p>
            <a:r>
              <a:rPr lang="en-US" sz="3600" b="1" dirty="0">
                <a:latin typeface="Courier" pitchFamily="-72" charset="0"/>
                <a:ea typeface="Courier" pitchFamily="-72" charset="0"/>
                <a:cs typeface="Courier" pitchFamily="-72" charset="0"/>
              </a:rPr>
              <a:t>  </a:t>
            </a:r>
            <a:r>
              <a:rPr lang="en-US" sz="3600" dirty="0">
                <a:latin typeface="Courier" pitchFamily="-72" charset="0"/>
                <a:ea typeface="Courier" pitchFamily="-72" charset="0"/>
                <a:cs typeface="Courier" pitchFamily="-72" charset="0"/>
              </a:rPr>
              <a:t>statements</a:t>
            </a:r>
          </a:p>
          <a:p>
            <a:r>
              <a:rPr lang="en-US" sz="3600" b="1" dirty="0">
                <a:latin typeface="Courier" pitchFamily="-72" charset="0"/>
                <a:ea typeface="Courier" pitchFamily="-72" charset="0"/>
                <a:cs typeface="Courier" pitchFamily="-72" charset="0"/>
              </a:rPr>
              <a:t>done</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1535723" y="169349"/>
            <a:ext cx="5611933" cy="646331"/>
          </a:xfrm>
          <a:prstGeom prst="rect">
            <a:avLst/>
          </a:prstGeom>
          <a:noFill/>
        </p:spPr>
        <p:txBody>
          <a:bodyPr wrap="none">
            <a:spAutoFit/>
          </a:bodyPr>
          <a:lstStyle/>
          <a:p>
            <a:pPr fontAlgn="auto">
              <a:spcBef>
                <a:spcPts val="0"/>
              </a:spcBef>
              <a:spcAft>
                <a:spcPts val="0"/>
              </a:spcAft>
              <a:defRPr/>
            </a:pPr>
            <a:r>
              <a:rPr lang="en-US" sz="3600" b="1" spc="600" dirty="0" smtClean="0">
                <a:latin typeface="+mn-lt"/>
                <a:ea typeface="+mn-ea"/>
                <a:cs typeface="+mn-cs"/>
              </a:rPr>
              <a:t>Manual Loop Control</a:t>
            </a:r>
            <a:endParaRPr lang="en-US" sz="3600" b="1" dirty="0">
              <a:latin typeface="+mn-lt"/>
              <a:ea typeface="+mn-ea"/>
              <a:cs typeface="+mn-cs"/>
            </a:endParaRPr>
          </a:p>
        </p:txBody>
      </p:sp>
      <p:pic>
        <p:nvPicPr>
          <p:cNvPr id="4" name="Picture 3"/>
          <p:cNvPicPr>
            <a:picLocks noChangeAspect="1"/>
          </p:cNvPicPr>
          <p:nvPr/>
        </p:nvPicPr>
        <p:blipFill>
          <a:blip r:embed="rId3"/>
          <a:stretch>
            <a:fillRect/>
          </a:stretch>
        </p:blipFill>
        <p:spPr>
          <a:xfrm>
            <a:off x="1818053" y="1296377"/>
            <a:ext cx="4889500" cy="4343400"/>
          </a:xfrm>
          <a:prstGeom prst="rect">
            <a:avLst/>
          </a:prstGeom>
        </p:spPr>
      </p:pic>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1193800" y="157163"/>
            <a:ext cx="6756400" cy="646112"/>
          </a:xfrm>
          <a:prstGeom prst="rect">
            <a:avLst/>
          </a:prstGeom>
          <a:noFill/>
        </p:spPr>
        <p:txBody>
          <a:bodyPr wrap="none">
            <a:spAutoFit/>
          </a:bodyPr>
          <a:lstStyle/>
          <a:p>
            <a:pPr fontAlgn="auto">
              <a:spcBef>
                <a:spcPts val="0"/>
              </a:spcBef>
              <a:spcAft>
                <a:spcPts val="0"/>
              </a:spcAft>
              <a:defRPr/>
            </a:pPr>
            <a:r>
              <a:rPr lang="en-US" sz="3600" b="1" spc="600" dirty="0">
                <a:latin typeface="+mn-lt"/>
                <a:ea typeface="+mn-ea"/>
                <a:cs typeface="+mn-cs"/>
              </a:rPr>
              <a:t>Script Flexibility: </a:t>
            </a:r>
            <a:r>
              <a:rPr lang="en-US" sz="3600" b="1" dirty="0">
                <a:latin typeface="+mn-lt"/>
                <a:ea typeface="+mn-ea"/>
                <a:cs typeface="+mn-cs"/>
              </a:rPr>
              <a:t>Variables</a:t>
            </a:r>
          </a:p>
        </p:txBody>
      </p:sp>
      <p:sp>
        <p:nvSpPr>
          <p:cNvPr id="8" name="TextBox 7"/>
          <p:cNvSpPr txBox="1"/>
          <p:nvPr/>
        </p:nvSpPr>
        <p:spPr>
          <a:xfrm>
            <a:off x="1003300" y="1574800"/>
            <a:ext cx="7804150" cy="1477963"/>
          </a:xfrm>
          <a:prstGeom prst="rect">
            <a:avLst/>
          </a:prstGeom>
          <a:solidFill>
            <a:schemeClr val="bg1">
              <a:lumMod val="85000"/>
            </a:schemeClr>
          </a:solidFill>
        </p:spPr>
        <p:txBody>
          <a:bodyPr wrap="none">
            <a:spAutoFit/>
          </a:bodyPr>
          <a:lstStyle/>
          <a:p>
            <a:pPr fontAlgn="auto">
              <a:spcBef>
                <a:spcPts val="0"/>
              </a:spcBef>
              <a:spcAft>
                <a:spcPts val="0"/>
              </a:spcAft>
              <a:defRPr/>
            </a:pPr>
            <a:r>
              <a:rPr lang="en-US" dirty="0">
                <a:latin typeface="Courier"/>
                <a:ea typeface="+mn-ea"/>
                <a:cs typeface="Courier"/>
              </a:rPr>
              <a:t>#!/bin/</a:t>
            </a:r>
            <a:r>
              <a:rPr lang="en-US" dirty="0" err="1">
                <a:latin typeface="Courier"/>
                <a:ea typeface="+mn-ea"/>
                <a:cs typeface="Courier"/>
              </a:rPr>
              <a:t>sh</a:t>
            </a:r>
            <a:endParaRPr lang="en-US" dirty="0">
              <a:latin typeface="Courier"/>
              <a:ea typeface="+mn-ea"/>
              <a:cs typeface="Courier"/>
            </a:endParaRPr>
          </a:p>
          <a:p>
            <a:pPr fontAlgn="auto">
              <a:spcBef>
                <a:spcPts val="0"/>
              </a:spcBef>
              <a:spcAft>
                <a:spcPts val="0"/>
              </a:spcAft>
              <a:defRPr/>
            </a:pPr>
            <a:r>
              <a:rPr lang="en-US" dirty="0">
                <a:latin typeface="Courier"/>
                <a:ea typeface="+mn-ea"/>
                <a:cs typeface="Courier"/>
              </a:rPr>
              <a:t> </a:t>
            </a:r>
          </a:p>
          <a:p>
            <a:pPr fontAlgn="auto">
              <a:spcBef>
                <a:spcPts val="0"/>
              </a:spcBef>
              <a:spcAft>
                <a:spcPts val="0"/>
              </a:spcAft>
              <a:defRPr/>
            </a:pPr>
            <a:r>
              <a:rPr lang="en-US" dirty="0">
                <a:latin typeface="Courier"/>
                <a:ea typeface="+mn-ea"/>
                <a:cs typeface="Courier"/>
              </a:rPr>
              <a:t>echo “The directory /etc contains the following files:”</a:t>
            </a:r>
          </a:p>
          <a:p>
            <a:pPr fontAlgn="auto">
              <a:spcBef>
                <a:spcPts val="0"/>
              </a:spcBef>
              <a:spcAft>
                <a:spcPts val="0"/>
              </a:spcAft>
              <a:defRPr/>
            </a:pPr>
            <a:r>
              <a:rPr lang="en-US" dirty="0" err="1">
                <a:latin typeface="Courier"/>
                <a:ea typeface="+mn-ea"/>
                <a:cs typeface="Courier"/>
              </a:rPr>
              <a:t>ls</a:t>
            </a:r>
            <a:r>
              <a:rPr lang="en-US" dirty="0">
                <a:latin typeface="Courier"/>
                <a:ea typeface="+mn-ea"/>
                <a:cs typeface="Courier"/>
              </a:rPr>
              <a:t> /etc</a:t>
            </a:r>
          </a:p>
          <a:p>
            <a:pPr fontAlgn="auto">
              <a:spcBef>
                <a:spcPts val="0"/>
              </a:spcBef>
              <a:spcAft>
                <a:spcPts val="0"/>
              </a:spcAft>
              <a:defRPr/>
            </a:pPr>
            <a:endParaRPr lang="en-US" dirty="0">
              <a:latin typeface="Courier"/>
              <a:ea typeface="+mn-ea"/>
              <a:cs typeface="Courier"/>
            </a:endParaRPr>
          </a:p>
        </p:txBody>
      </p:sp>
      <p:sp>
        <p:nvSpPr>
          <p:cNvPr id="22531" name="TextBox 8"/>
          <p:cNvSpPr txBox="1">
            <a:spLocks noChangeArrowheads="1"/>
          </p:cNvSpPr>
          <p:nvPr/>
        </p:nvSpPr>
        <p:spPr bwMode="auto">
          <a:xfrm>
            <a:off x="412750" y="1157288"/>
            <a:ext cx="1146175" cy="369887"/>
          </a:xfrm>
          <a:prstGeom prst="rect">
            <a:avLst/>
          </a:prstGeom>
          <a:noFill/>
          <a:ln w="9525">
            <a:noFill/>
            <a:miter lim="800000"/>
            <a:headEnd/>
            <a:tailEnd/>
          </a:ln>
        </p:spPr>
        <p:txBody>
          <a:bodyPr wrap="none">
            <a:prstTxWarp prst="textNoShape">
              <a:avLst/>
            </a:prstTxWarp>
            <a:spAutoFit/>
          </a:bodyPr>
          <a:lstStyle/>
          <a:p>
            <a:r>
              <a:rPr lang="en-US" b="1">
                <a:latin typeface="Calibri" pitchFamily="-72" charset="0"/>
              </a:rPr>
              <a:t>Instead of</a:t>
            </a:r>
          </a:p>
        </p:txBody>
      </p:sp>
      <p:sp>
        <p:nvSpPr>
          <p:cNvPr id="22532" name="TextBox 10"/>
          <p:cNvSpPr txBox="1">
            <a:spLocks noChangeArrowheads="1"/>
          </p:cNvSpPr>
          <p:nvPr/>
        </p:nvSpPr>
        <p:spPr bwMode="auto">
          <a:xfrm>
            <a:off x="412750" y="3541713"/>
            <a:ext cx="519113" cy="368300"/>
          </a:xfrm>
          <a:prstGeom prst="rect">
            <a:avLst/>
          </a:prstGeom>
          <a:noFill/>
          <a:ln w="9525">
            <a:noFill/>
            <a:miter lim="800000"/>
            <a:headEnd/>
            <a:tailEnd/>
          </a:ln>
        </p:spPr>
        <p:txBody>
          <a:bodyPr wrap="none">
            <a:prstTxWarp prst="textNoShape">
              <a:avLst/>
            </a:prstTxWarp>
            <a:spAutoFit/>
          </a:bodyPr>
          <a:lstStyle/>
          <a:p>
            <a:r>
              <a:rPr lang="en-US" b="1">
                <a:latin typeface="Calibri" pitchFamily="-72" charset="0"/>
              </a:rPr>
              <a:t>use</a:t>
            </a:r>
          </a:p>
        </p:txBody>
      </p:sp>
      <p:sp>
        <p:nvSpPr>
          <p:cNvPr id="12" name="TextBox 11"/>
          <p:cNvSpPr txBox="1"/>
          <p:nvPr/>
        </p:nvSpPr>
        <p:spPr>
          <a:xfrm>
            <a:off x="1003300" y="4016375"/>
            <a:ext cx="7804150" cy="2030413"/>
          </a:xfrm>
          <a:prstGeom prst="rect">
            <a:avLst/>
          </a:prstGeom>
          <a:solidFill>
            <a:schemeClr val="bg1">
              <a:lumMod val="85000"/>
            </a:schemeClr>
          </a:solidFill>
        </p:spPr>
        <p:txBody>
          <a:bodyPr>
            <a:spAutoFit/>
          </a:bodyPr>
          <a:lstStyle/>
          <a:p>
            <a:pPr fontAlgn="auto">
              <a:spcBef>
                <a:spcPts val="0"/>
              </a:spcBef>
              <a:spcAft>
                <a:spcPts val="0"/>
              </a:spcAft>
              <a:defRPr/>
            </a:pPr>
            <a:r>
              <a:rPr lang="en-US" dirty="0">
                <a:latin typeface="Courier"/>
                <a:ea typeface="+mn-ea"/>
                <a:cs typeface="Courier"/>
              </a:rPr>
              <a:t>#!/bin/</a:t>
            </a:r>
            <a:r>
              <a:rPr lang="en-US" dirty="0" err="1">
                <a:latin typeface="Courier"/>
                <a:ea typeface="+mn-ea"/>
                <a:cs typeface="Courier"/>
              </a:rPr>
              <a:t>sh</a:t>
            </a:r>
            <a:endParaRPr lang="en-US" dirty="0">
              <a:latin typeface="Courier"/>
              <a:ea typeface="+mn-ea"/>
              <a:cs typeface="Courier"/>
            </a:endParaRPr>
          </a:p>
          <a:p>
            <a:pPr fontAlgn="auto">
              <a:spcBef>
                <a:spcPts val="0"/>
              </a:spcBef>
              <a:spcAft>
                <a:spcPts val="0"/>
              </a:spcAft>
              <a:defRPr/>
            </a:pPr>
            <a:r>
              <a:rPr lang="en-US" dirty="0">
                <a:latin typeface="Courier"/>
                <a:ea typeface="+mn-ea"/>
                <a:cs typeface="Courier"/>
              </a:rPr>
              <a:t> </a:t>
            </a:r>
          </a:p>
          <a:p>
            <a:pPr fontAlgn="auto">
              <a:spcBef>
                <a:spcPts val="0"/>
              </a:spcBef>
              <a:spcAft>
                <a:spcPts val="0"/>
              </a:spcAft>
              <a:defRPr/>
            </a:pPr>
            <a:r>
              <a:rPr lang="en-US" dirty="0">
                <a:latin typeface="Courier"/>
                <a:ea typeface="+mn-ea"/>
                <a:cs typeface="Courier"/>
              </a:rPr>
              <a:t>MYDIR=/etc</a:t>
            </a:r>
          </a:p>
          <a:p>
            <a:pPr fontAlgn="auto">
              <a:spcBef>
                <a:spcPts val="0"/>
              </a:spcBef>
              <a:spcAft>
                <a:spcPts val="0"/>
              </a:spcAft>
              <a:defRPr/>
            </a:pPr>
            <a:r>
              <a:rPr lang="en-US" dirty="0">
                <a:latin typeface="Courier"/>
                <a:ea typeface="+mn-ea"/>
                <a:cs typeface="Courier"/>
              </a:rPr>
              <a:t> </a:t>
            </a:r>
          </a:p>
          <a:p>
            <a:pPr fontAlgn="auto">
              <a:spcBef>
                <a:spcPts val="0"/>
              </a:spcBef>
              <a:spcAft>
                <a:spcPts val="0"/>
              </a:spcAft>
              <a:defRPr/>
            </a:pPr>
            <a:r>
              <a:rPr lang="en-US" dirty="0">
                <a:latin typeface="Courier"/>
                <a:ea typeface="+mn-ea"/>
                <a:cs typeface="Courier"/>
              </a:rPr>
              <a:t>echo “The directory $MYDIR contains the following files:”</a:t>
            </a:r>
          </a:p>
          <a:p>
            <a:pPr fontAlgn="auto">
              <a:spcBef>
                <a:spcPts val="0"/>
              </a:spcBef>
              <a:spcAft>
                <a:spcPts val="0"/>
              </a:spcAft>
              <a:defRPr/>
            </a:pPr>
            <a:r>
              <a:rPr lang="en-US" dirty="0" err="1">
                <a:latin typeface="Courier"/>
                <a:ea typeface="+mn-ea"/>
                <a:cs typeface="Courier"/>
              </a:rPr>
              <a:t>ls</a:t>
            </a:r>
            <a:r>
              <a:rPr lang="en-US" dirty="0">
                <a:latin typeface="Courier"/>
                <a:ea typeface="+mn-ea"/>
                <a:cs typeface="Courier"/>
              </a:rPr>
              <a:t> $MYDIR </a:t>
            </a:r>
          </a:p>
        </p:txBody>
      </p:sp>
    </p:spTree>
    <p:extLst>
      <p:ext uri="{BB962C8B-B14F-4D97-AF65-F5344CB8AC3E}">
        <p14:creationId xmlns:p14="http://schemas.microsoft.com/office/powerpoint/2010/main" val="336578150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1193800" y="157163"/>
            <a:ext cx="7286625" cy="646112"/>
          </a:xfrm>
          <a:prstGeom prst="rect">
            <a:avLst/>
          </a:prstGeom>
          <a:noFill/>
        </p:spPr>
        <p:txBody>
          <a:bodyPr wrap="none">
            <a:spAutoFit/>
          </a:bodyPr>
          <a:lstStyle/>
          <a:p>
            <a:pPr fontAlgn="auto">
              <a:spcBef>
                <a:spcPts val="0"/>
              </a:spcBef>
              <a:spcAft>
                <a:spcPts val="0"/>
              </a:spcAft>
              <a:defRPr/>
            </a:pPr>
            <a:r>
              <a:rPr lang="en-US" sz="3600" b="1" spc="600" dirty="0">
                <a:latin typeface="+mn-lt"/>
                <a:ea typeface="+mn-ea"/>
                <a:cs typeface="+mn-cs"/>
              </a:rPr>
              <a:t>Script Flexibility: </a:t>
            </a:r>
            <a:r>
              <a:rPr lang="en-US" sz="3600" b="1" dirty="0">
                <a:latin typeface="+mn-lt"/>
                <a:ea typeface="+mn-ea"/>
                <a:cs typeface="+mn-cs"/>
              </a:rPr>
              <a:t>Settings File</a:t>
            </a:r>
          </a:p>
        </p:txBody>
      </p:sp>
      <p:sp>
        <p:nvSpPr>
          <p:cNvPr id="8" name="TextBox 7"/>
          <p:cNvSpPr txBox="1"/>
          <p:nvPr/>
        </p:nvSpPr>
        <p:spPr>
          <a:xfrm>
            <a:off x="1003300" y="1574800"/>
            <a:ext cx="2106613" cy="369888"/>
          </a:xfrm>
          <a:prstGeom prst="rect">
            <a:avLst/>
          </a:prstGeom>
          <a:solidFill>
            <a:schemeClr val="bg1">
              <a:lumMod val="85000"/>
            </a:schemeClr>
          </a:solidFill>
        </p:spPr>
        <p:txBody>
          <a:bodyPr>
            <a:spAutoFit/>
          </a:bodyPr>
          <a:lstStyle/>
          <a:p>
            <a:pPr fontAlgn="auto">
              <a:spcBef>
                <a:spcPts val="0"/>
              </a:spcBef>
              <a:spcAft>
                <a:spcPts val="0"/>
              </a:spcAft>
              <a:defRPr/>
            </a:pPr>
            <a:r>
              <a:rPr lang="en-US" dirty="0">
                <a:latin typeface="Courier"/>
                <a:ea typeface="+mn-ea"/>
                <a:cs typeface="Courier"/>
              </a:rPr>
              <a:t>MYDIR=/etc</a:t>
            </a:r>
          </a:p>
        </p:txBody>
      </p:sp>
      <p:sp>
        <p:nvSpPr>
          <p:cNvPr id="24579" name="TextBox 8"/>
          <p:cNvSpPr txBox="1">
            <a:spLocks noChangeArrowheads="1"/>
          </p:cNvSpPr>
          <p:nvPr/>
        </p:nvSpPr>
        <p:spPr bwMode="auto">
          <a:xfrm>
            <a:off x="412750" y="1157288"/>
            <a:ext cx="2182813" cy="369887"/>
          </a:xfrm>
          <a:prstGeom prst="rect">
            <a:avLst/>
          </a:prstGeom>
          <a:noFill/>
          <a:ln w="9525">
            <a:noFill/>
            <a:miter lim="800000"/>
            <a:headEnd/>
            <a:tailEnd/>
          </a:ln>
        </p:spPr>
        <p:txBody>
          <a:bodyPr wrap="none">
            <a:prstTxWarp prst="textNoShape">
              <a:avLst/>
            </a:prstTxWarp>
            <a:spAutoFit/>
          </a:bodyPr>
          <a:lstStyle/>
          <a:p>
            <a:r>
              <a:rPr lang="en-US" b="1">
                <a:latin typeface="Calibri" pitchFamily="-72" charset="0"/>
              </a:rPr>
              <a:t>Create a settings file:</a:t>
            </a:r>
          </a:p>
        </p:txBody>
      </p:sp>
      <p:sp>
        <p:nvSpPr>
          <p:cNvPr id="24580" name="TextBox 10"/>
          <p:cNvSpPr txBox="1">
            <a:spLocks noChangeArrowheads="1"/>
          </p:cNvSpPr>
          <p:nvPr/>
        </p:nvSpPr>
        <p:spPr bwMode="auto">
          <a:xfrm>
            <a:off x="412750" y="2551113"/>
            <a:ext cx="2749550" cy="369887"/>
          </a:xfrm>
          <a:prstGeom prst="rect">
            <a:avLst/>
          </a:prstGeom>
          <a:noFill/>
          <a:ln w="9525">
            <a:noFill/>
            <a:miter lim="800000"/>
            <a:headEnd/>
            <a:tailEnd/>
          </a:ln>
        </p:spPr>
        <p:txBody>
          <a:bodyPr wrap="none">
            <a:prstTxWarp prst="textNoShape">
              <a:avLst/>
            </a:prstTxWarp>
            <a:spAutoFit/>
          </a:bodyPr>
          <a:lstStyle/>
          <a:p>
            <a:r>
              <a:rPr lang="en-US" b="1">
                <a:latin typeface="Calibri" pitchFamily="-72" charset="0"/>
              </a:rPr>
              <a:t>And source it in your script</a:t>
            </a:r>
          </a:p>
        </p:txBody>
      </p:sp>
      <p:sp>
        <p:nvSpPr>
          <p:cNvPr id="12" name="TextBox 11"/>
          <p:cNvSpPr txBox="1"/>
          <p:nvPr/>
        </p:nvSpPr>
        <p:spPr>
          <a:xfrm>
            <a:off x="1003300" y="3025775"/>
            <a:ext cx="7804150" cy="2032000"/>
          </a:xfrm>
          <a:prstGeom prst="rect">
            <a:avLst/>
          </a:prstGeom>
          <a:solidFill>
            <a:schemeClr val="bg1">
              <a:lumMod val="85000"/>
            </a:schemeClr>
          </a:solidFill>
        </p:spPr>
        <p:txBody>
          <a:bodyPr>
            <a:spAutoFit/>
          </a:bodyPr>
          <a:lstStyle/>
          <a:p>
            <a:pPr fontAlgn="auto">
              <a:spcBef>
                <a:spcPts val="0"/>
              </a:spcBef>
              <a:spcAft>
                <a:spcPts val="0"/>
              </a:spcAft>
              <a:defRPr/>
            </a:pPr>
            <a:r>
              <a:rPr lang="en-US" dirty="0">
                <a:latin typeface="Courier"/>
                <a:ea typeface="+mn-ea"/>
                <a:cs typeface="Courier"/>
              </a:rPr>
              <a:t>#!/bin/</a:t>
            </a:r>
            <a:r>
              <a:rPr lang="en-US" dirty="0" err="1">
                <a:latin typeface="Courier"/>
                <a:ea typeface="+mn-ea"/>
                <a:cs typeface="Courier"/>
              </a:rPr>
              <a:t>sh</a:t>
            </a:r>
            <a:endParaRPr lang="en-US" dirty="0">
              <a:latin typeface="Courier"/>
              <a:ea typeface="+mn-ea"/>
              <a:cs typeface="Courier"/>
            </a:endParaRPr>
          </a:p>
          <a:p>
            <a:pPr fontAlgn="auto">
              <a:spcBef>
                <a:spcPts val="0"/>
              </a:spcBef>
              <a:spcAft>
                <a:spcPts val="0"/>
              </a:spcAft>
              <a:defRPr/>
            </a:pPr>
            <a:r>
              <a:rPr lang="en-US" dirty="0">
                <a:latin typeface="Courier"/>
                <a:ea typeface="+mn-ea"/>
                <a:cs typeface="Courier"/>
              </a:rPr>
              <a:t> </a:t>
            </a:r>
          </a:p>
          <a:p>
            <a:pPr fontAlgn="auto">
              <a:spcBef>
                <a:spcPts val="0"/>
              </a:spcBef>
              <a:spcAft>
                <a:spcPts val="0"/>
              </a:spcAft>
              <a:defRPr/>
            </a:pPr>
            <a:r>
              <a:rPr lang="en-US" dirty="0">
                <a:latin typeface="Courier"/>
                <a:ea typeface="+mn-ea"/>
                <a:cs typeface="Courier"/>
              </a:rPr>
              <a:t>. ./</a:t>
            </a:r>
            <a:r>
              <a:rPr lang="en-US" dirty="0" err="1">
                <a:latin typeface="Courier"/>
                <a:ea typeface="+mn-ea"/>
                <a:cs typeface="Courier"/>
              </a:rPr>
              <a:t>settings.ini</a:t>
            </a:r>
            <a:endParaRPr lang="en-US" dirty="0">
              <a:latin typeface="Courier"/>
              <a:ea typeface="+mn-ea"/>
              <a:cs typeface="Courier"/>
            </a:endParaRPr>
          </a:p>
          <a:p>
            <a:pPr fontAlgn="auto">
              <a:spcBef>
                <a:spcPts val="0"/>
              </a:spcBef>
              <a:spcAft>
                <a:spcPts val="0"/>
              </a:spcAft>
              <a:defRPr/>
            </a:pPr>
            <a:r>
              <a:rPr lang="en-US" dirty="0">
                <a:latin typeface="Courier"/>
                <a:ea typeface="+mn-ea"/>
                <a:cs typeface="Courier"/>
              </a:rPr>
              <a:t> </a:t>
            </a:r>
          </a:p>
          <a:p>
            <a:pPr fontAlgn="auto">
              <a:spcBef>
                <a:spcPts val="0"/>
              </a:spcBef>
              <a:spcAft>
                <a:spcPts val="0"/>
              </a:spcAft>
              <a:defRPr/>
            </a:pPr>
            <a:r>
              <a:rPr lang="en-US" dirty="0">
                <a:latin typeface="Courier"/>
                <a:ea typeface="+mn-ea"/>
                <a:cs typeface="Courier"/>
              </a:rPr>
              <a:t>echo “The directory $MYDIR contains the following files:”</a:t>
            </a:r>
          </a:p>
          <a:p>
            <a:pPr fontAlgn="auto">
              <a:spcBef>
                <a:spcPts val="0"/>
              </a:spcBef>
              <a:spcAft>
                <a:spcPts val="0"/>
              </a:spcAft>
              <a:defRPr/>
            </a:pPr>
            <a:r>
              <a:rPr lang="en-US" dirty="0" err="1">
                <a:latin typeface="Courier"/>
                <a:ea typeface="+mn-ea"/>
                <a:cs typeface="Courier"/>
              </a:rPr>
              <a:t>ls</a:t>
            </a:r>
            <a:r>
              <a:rPr lang="en-US" dirty="0">
                <a:latin typeface="Courier"/>
                <a:ea typeface="+mn-ea"/>
                <a:cs typeface="Courier"/>
              </a:rPr>
              <a:t> $MYDIR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001838" y="157163"/>
            <a:ext cx="5140325" cy="1190625"/>
          </a:xfrm>
          <a:prstGeom prst="rect">
            <a:avLst/>
          </a:prstGeom>
          <a:noFill/>
        </p:spPr>
        <p:txBody>
          <a:bodyPr>
            <a:spAutoFit/>
          </a:bodyPr>
          <a:lstStyle/>
          <a:p>
            <a:pPr fontAlgn="auto">
              <a:spcBef>
                <a:spcPts val="0"/>
              </a:spcBef>
              <a:spcAft>
                <a:spcPts val="0"/>
              </a:spcAft>
              <a:defRPr/>
            </a:pPr>
            <a:r>
              <a:rPr lang="en-US" sz="3600" b="1" spc="600" dirty="0">
                <a:latin typeface="+mn-lt"/>
                <a:ea typeface="+mn-ea"/>
                <a:cs typeface="+mn-cs"/>
              </a:rPr>
              <a:t>Script Flexibility:</a:t>
            </a:r>
          </a:p>
          <a:p>
            <a:pPr fontAlgn="auto">
              <a:spcBef>
                <a:spcPts val="0"/>
              </a:spcBef>
              <a:spcAft>
                <a:spcPts val="0"/>
              </a:spcAft>
              <a:defRPr/>
            </a:pPr>
            <a:r>
              <a:rPr lang="en-US" sz="3600" b="1" dirty="0" err="1">
                <a:latin typeface="+mn-lt"/>
                <a:ea typeface="+mn-ea"/>
                <a:cs typeface="+mn-cs"/>
              </a:rPr>
              <a:t>Commandline</a:t>
            </a:r>
            <a:r>
              <a:rPr lang="en-US" sz="3600" b="1" dirty="0">
                <a:latin typeface="+mn-lt"/>
                <a:ea typeface="+mn-ea"/>
                <a:cs typeface="+mn-cs"/>
              </a:rPr>
              <a:t> Parameters</a:t>
            </a:r>
          </a:p>
        </p:txBody>
      </p:sp>
      <p:pic>
        <p:nvPicPr>
          <p:cNvPr id="26626" name="Picture 9"/>
          <p:cNvPicPr>
            <a:picLocks noChangeAspect="1"/>
          </p:cNvPicPr>
          <p:nvPr/>
        </p:nvPicPr>
        <p:blipFill>
          <a:blip r:embed="rId3"/>
          <a:srcRect/>
          <a:stretch>
            <a:fillRect/>
          </a:stretch>
        </p:blipFill>
        <p:spPr bwMode="auto">
          <a:xfrm>
            <a:off x="754063" y="1625600"/>
            <a:ext cx="7566025" cy="4548188"/>
          </a:xfrm>
          <a:prstGeom prst="rect">
            <a:avLst/>
          </a:prstGeom>
          <a:noFill/>
          <a:ln w="9525">
            <a:noFill/>
            <a:miter lim="800000"/>
            <a:headEnd/>
            <a:tailEnd/>
          </a:ln>
        </p:spPr>
      </p:pic>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001838" y="157163"/>
            <a:ext cx="5140325" cy="1739900"/>
          </a:xfrm>
          <a:prstGeom prst="rect">
            <a:avLst/>
          </a:prstGeom>
          <a:noFill/>
        </p:spPr>
        <p:txBody>
          <a:bodyPr>
            <a:prstTxWarp prst="textNoShape">
              <a:avLst/>
            </a:prstTxWarp>
            <a:spAutoFit/>
          </a:bodyPr>
          <a:lstStyle/>
          <a:p>
            <a:pPr algn="ctr"/>
            <a:r>
              <a:rPr lang="en-US" sz="3600" b="1" dirty="0">
                <a:latin typeface="Calibri" pitchFamily="-72" charset="0"/>
              </a:rPr>
              <a:t>Script Flexibility:</a:t>
            </a:r>
          </a:p>
          <a:p>
            <a:pPr algn="ctr"/>
            <a:r>
              <a:rPr lang="en-US" sz="3600" b="1" dirty="0">
                <a:latin typeface="Calibri" pitchFamily="-72" charset="0"/>
              </a:rPr>
              <a:t>Walking </a:t>
            </a:r>
            <a:r>
              <a:rPr lang="en-US" sz="3600" b="1" dirty="0" smtClean="0">
                <a:latin typeface="Calibri" pitchFamily="-72" charset="0"/>
              </a:rPr>
              <a:t>through </a:t>
            </a:r>
            <a:r>
              <a:rPr lang="en-US" sz="3600" b="1" dirty="0">
                <a:latin typeface="Calibri" pitchFamily="-72" charset="0"/>
              </a:rPr>
              <a:t>the </a:t>
            </a:r>
            <a:r>
              <a:rPr lang="en-US" sz="3600" b="1" dirty="0" err="1">
                <a:latin typeface="Calibri" pitchFamily="-72" charset="0"/>
              </a:rPr>
              <a:t>Commandline</a:t>
            </a:r>
            <a:r>
              <a:rPr lang="en-US" sz="3600" b="1" dirty="0">
                <a:latin typeface="Calibri" pitchFamily="-72" charset="0"/>
              </a:rPr>
              <a:t> Parameters</a:t>
            </a:r>
          </a:p>
        </p:txBody>
      </p:sp>
      <p:graphicFrame>
        <p:nvGraphicFramePr>
          <p:cNvPr id="38916" name="Object 4"/>
          <p:cNvGraphicFramePr>
            <a:graphicFrameLocks noChangeAspect="1"/>
          </p:cNvGraphicFramePr>
          <p:nvPr/>
        </p:nvGraphicFramePr>
        <p:xfrm>
          <a:off x="482600" y="2874963"/>
          <a:ext cx="8224838" cy="2297112"/>
        </p:xfrm>
        <a:graphic>
          <a:graphicData uri="http://schemas.openxmlformats.org/presentationml/2006/ole">
            <mc:AlternateContent xmlns:mc="http://schemas.openxmlformats.org/markup-compatibility/2006">
              <mc:Choice xmlns:v="urn:schemas-microsoft-com:vml" Requires="v">
                <p:oleObj spid="_x0000_s38928" name="Document" r:id="rId4" imgW="6086856" imgH="1700784" progId="Word.Document.8">
                  <p:embed/>
                </p:oleObj>
              </mc:Choice>
              <mc:Fallback>
                <p:oleObj name="Document" r:id="rId4" imgW="6086856" imgH="1700784" progId="Word.Document.8">
                  <p:embed/>
                  <p:pic>
                    <p:nvPicPr>
                      <p:cNvPr id="0" name="Picture 4"/>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482600" y="2874963"/>
                        <a:ext cx="8224838" cy="2297112"/>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001838" y="157163"/>
            <a:ext cx="5692775" cy="1190625"/>
          </a:xfrm>
          <a:prstGeom prst="rect">
            <a:avLst/>
          </a:prstGeom>
          <a:noFill/>
        </p:spPr>
        <p:txBody>
          <a:bodyPr>
            <a:spAutoFit/>
          </a:bodyPr>
          <a:lstStyle/>
          <a:p>
            <a:pPr fontAlgn="auto">
              <a:spcBef>
                <a:spcPts val="0"/>
              </a:spcBef>
              <a:spcAft>
                <a:spcPts val="0"/>
              </a:spcAft>
              <a:defRPr/>
            </a:pPr>
            <a:r>
              <a:rPr lang="en-US" sz="3600" b="1" spc="600" dirty="0">
                <a:latin typeface="+mn-lt"/>
                <a:ea typeface="+mn-ea"/>
                <a:cs typeface="+mn-cs"/>
              </a:rPr>
              <a:t>Script Flexibility:</a:t>
            </a:r>
          </a:p>
          <a:p>
            <a:pPr fontAlgn="auto">
              <a:spcBef>
                <a:spcPts val="0"/>
              </a:spcBef>
              <a:spcAft>
                <a:spcPts val="0"/>
              </a:spcAft>
              <a:defRPr/>
            </a:pPr>
            <a:r>
              <a:rPr lang="en-US" sz="3600" b="1" dirty="0">
                <a:latin typeface="+mn-lt"/>
                <a:ea typeface="+mn-ea"/>
                <a:cs typeface="+mn-cs"/>
              </a:rPr>
              <a:t>Applying the case statement</a:t>
            </a:r>
          </a:p>
        </p:txBody>
      </p:sp>
      <p:sp>
        <p:nvSpPr>
          <p:cNvPr id="5" name="TextBox 4"/>
          <p:cNvSpPr txBox="1"/>
          <p:nvPr/>
        </p:nvSpPr>
        <p:spPr>
          <a:xfrm>
            <a:off x="547688" y="1660525"/>
            <a:ext cx="8047037" cy="4559300"/>
          </a:xfrm>
          <a:prstGeom prst="rect">
            <a:avLst/>
          </a:prstGeom>
          <a:solidFill>
            <a:schemeClr val="bg1">
              <a:lumMod val="85000"/>
            </a:schemeClr>
          </a:solidFill>
        </p:spPr>
        <p:txBody>
          <a:bodyPr>
            <a:spAutoFit/>
          </a:bodyPr>
          <a:lstStyle/>
          <a:p>
            <a:pPr fontAlgn="auto">
              <a:spcBef>
                <a:spcPts val="0"/>
              </a:spcBef>
              <a:spcAft>
                <a:spcPts val="0"/>
              </a:spcAft>
              <a:defRPr/>
            </a:pPr>
            <a:r>
              <a:rPr lang="en-US" sz="1400" b="1" dirty="0">
                <a:latin typeface="Courier"/>
                <a:ea typeface="+mn-ea"/>
                <a:cs typeface="Courier"/>
              </a:rPr>
              <a:t>while [ "$#" –</a:t>
            </a:r>
            <a:r>
              <a:rPr lang="en-US" sz="1400" b="1" dirty="0" err="1">
                <a:latin typeface="Courier"/>
                <a:ea typeface="+mn-ea"/>
                <a:cs typeface="Courier"/>
              </a:rPr>
              <a:t>gt</a:t>
            </a:r>
            <a:r>
              <a:rPr lang="en-US" sz="1400" b="1" dirty="0">
                <a:latin typeface="Courier"/>
                <a:ea typeface="+mn-ea"/>
                <a:cs typeface="Courier"/>
              </a:rPr>
              <a:t> 0 ]</a:t>
            </a:r>
          </a:p>
          <a:p>
            <a:pPr fontAlgn="auto">
              <a:spcBef>
                <a:spcPts val="0"/>
              </a:spcBef>
              <a:spcAft>
                <a:spcPts val="0"/>
              </a:spcAft>
              <a:defRPr/>
            </a:pPr>
            <a:r>
              <a:rPr lang="en-US" sz="1400" b="1" dirty="0">
                <a:latin typeface="Courier"/>
                <a:ea typeface="+mn-ea"/>
                <a:cs typeface="Courier"/>
              </a:rPr>
              <a:t>do</a:t>
            </a:r>
          </a:p>
          <a:p>
            <a:pPr fontAlgn="auto">
              <a:spcBef>
                <a:spcPts val="0"/>
              </a:spcBef>
              <a:spcAft>
                <a:spcPts val="0"/>
              </a:spcAft>
              <a:defRPr/>
            </a:pPr>
            <a:r>
              <a:rPr lang="en-US" sz="1400" b="1" dirty="0">
                <a:latin typeface="Courier"/>
                <a:ea typeface="+mn-ea"/>
                <a:cs typeface="Courier"/>
              </a:rPr>
              <a:t>  case $1 in</a:t>
            </a:r>
          </a:p>
          <a:p>
            <a:pPr fontAlgn="auto">
              <a:spcBef>
                <a:spcPts val="0"/>
              </a:spcBef>
              <a:spcAft>
                <a:spcPts val="0"/>
              </a:spcAft>
              <a:defRPr/>
            </a:pPr>
            <a:r>
              <a:rPr lang="en-US" sz="1400" b="1" dirty="0">
                <a:latin typeface="Courier"/>
                <a:ea typeface="+mn-ea"/>
                <a:cs typeface="Courier"/>
              </a:rPr>
              <a:t>    -</a:t>
            </a:r>
            <a:r>
              <a:rPr lang="en-US" sz="1400" b="1" dirty="0" err="1">
                <a:latin typeface="Courier"/>
                <a:ea typeface="+mn-ea"/>
                <a:cs typeface="Courier"/>
              </a:rPr>
              <a:t>h</a:t>
            </a:r>
            <a:r>
              <a:rPr lang="en-US" sz="1400" b="1" dirty="0">
                <a:latin typeface="Courier"/>
                <a:ea typeface="+mn-ea"/>
                <a:cs typeface="Courier"/>
              </a:rPr>
              <a:t>) echo “Sorry, no help available!”  # not very helpful, is it?</a:t>
            </a:r>
          </a:p>
          <a:p>
            <a:pPr fontAlgn="auto">
              <a:spcBef>
                <a:spcPts val="0"/>
              </a:spcBef>
              <a:spcAft>
                <a:spcPts val="0"/>
              </a:spcAft>
              <a:defRPr/>
            </a:pPr>
            <a:r>
              <a:rPr lang="en-US" sz="1400" b="1" dirty="0">
                <a:latin typeface="Courier"/>
                <a:ea typeface="+mn-ea"/>
                <a:cs typeface="Courier"/>
              </a:rPr>
              <a:t>        exit 1                            # exit with error</a:t>
            </a: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    -</a:t>
            </a:r>
            <a:r>
              <a:rPr lang="en-US" sz="1400" b="1" dirty="0" err="1">
                <a:latin typeface="Courier"/>
                <a:ea typeface="+mn-ea"/>
                <a:cs typeface="Courier"/>
              </a:rPr>
              <a:t>v</a:t>
            </a:r>
            <a:r>
              <a:rPr lang="en-US" sz="1400" b="1" dirty="0">
                <a:latin typeface="Courier"/>
                <a:ea typeface="+mn-ea"/>
                <a:cs typeface="Courier"/>
              </a:rPr>
              <a:t>) VERBOSE=1                         # we may use $VERBOSE later</a:t>
            </a: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    -</a:t>
            </a:r>
            <a:r>
              <a:rPr lang="en-US" sz="1400" b="1" dirty="0" err="1">
                <a:latin typeface="Courier"/>
                <a:ea typeface="+mn-ea"/>
                <a:cs typeface="Courier"/>
              </a:rPr>
              <a:t>f</a:t>
            </a:r>
            <a:r>
              <a:rPr lang="en-US" sz="1400" b="1" dirty="0">
                <a:latin typeface="Courier"/>
                <a:ea typeface="+mn-ea"/>
                <a:cs typeface="Courier"/>
              </a:rPr>
              <a:t>) shift</a:t>
            </a:r>
          </a:p>
          <a:p>
            <a:pPr fontAlgn="auto">
              <a:spcBef>
                <a:spcPts val="0"/>
              </a:spcBef>
              <a:spcAft>
                <a:spcPts val="0"/>
              </a:spcAft>
              <a:defRPr/>
            </a:pPr>
            <a:r>
              <a:rPr lang="en-US" sz="1400" b="1" dirty="0">
                <a:latin typeface="Courier"/>
                <a:ea typeface="+mn-ea"/>
                <a:cs typeface="Courier"/>
              </a:rPr>
              <a:t>        FILE=$1                           # Aha, -</a:t>
            </a:r>
            <a:r>
              <a:rPr lang="en-US" sz="1400" b="1" dirty="0" err="1">
                <a:latin typeface="Courier"/>
                <a:ea typeface="+mn-ea"/>
                <a:cs typeface="Courier"/>
              </a:rPr>
              <a:t>f</a:t>
            </a:r>
            <a:r>
              <a:rPr lang="en-US" sz="1400" b="1" dirty="0">
                <a:latin typeface="Courier"/>
                <a:ea typeface="+mn-ea"/>
                <a:cs typeface="Courier"/>
              </a:rPr>
              <a:t> requires an</a:t>
            </a:r>
          </a:p>
          <a:p>
            <a:pPr fontAlgn="auto">
              <a:spcBef>
                <a:spcPts val="0"/>
              </a:spcBef>
              <a:spcAft>
                <a:spcPts val="0"/>
              </a:spcAft>
              <a:defRPr/>
            </a:pPr>
            <a:r>
              <a:rPr lang="en-US" sz="1400" b="1" dirty="0">
                <a:latin typeface="Courier"/>
                <a:ea typeface="+mn-ea"/>
                <a:cs typeface="Courier"/>
              </a:rPr>
              <a:t>                                          # additional argument</a:t>
            </a: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    *)  echo “Wrong parameter!”</a:t>
            </a:r>
          </a:p>
          <a:p>
            <a:pPr fontAlgn="auto">
              <a:spcBef>
                <a:spcPts val="0"/>
              </a:spcBef>
              <a:spcAft>
                <a:spcPts val="0"/>
              </a:spcAft>
              <a:defRPr/>
            </a:pPr>
            <a:r>
              <a:rPr lang="en-US" sz="1400" b="1" dirty="0">
                <a:latin typeface="Courier"/>
                <a:ea typeface="+mn-ea"/>
                <a:cs typeface="Courier"/>
              </a:rPr>
              <a:t>        exit 1                            # exit with error</a:t>
            </a:r>
          </a:p>
          <a:p>
            <a:pPr fontAlgn="auto">
              <a:spcBef>
                <a:spcPts val="0"/>
              </a:spcBef>
              <a:spcAft>
                <a:spcPts val="0"/>
              </a:spcAft>
              <a:defRPr/>
            </a:pPr>
            <a:r>
              <a:rPr lang="en-US" sz="1400" b="1" dirty="0">
                <a:latin typeface="Courier"/>
                <a:ea typeface="+mn-ea"/>
                <a:cs typeface="Courier"/>
              </a:rPr>
              <a:t>  </a:t>
            </a:r>
            <a:r>
              <a:rPr lang="en-US" sz="1400" b="1" dirty="0" err="1">
                <a:latin typeface="Courier"/>
                <a:ea typeface="+mn-ea"/>
                <a:cs typeface="Courier"/>
              </a:rPr>
              <a:t>esac</a:t>
            </a:r>
            <a:endParaRPr lang="en-US" sz="1400" b="1" dirty="0">
              <a:latin typeface="Courier"/>
              <a:ea typeface="+mn-ea"/>
              <a:cs typeface="Courier"/>
            </a:endParaRPr>
          </a:p>
          <a:p>
            <a:pPr fontAlgn="auto">
              <a:spcBef>
                <a:spcPts val="0"/>
              </a:spcBef>
              <a:spcAft>
                <a:spcPts val="0"/>
              </a:spcAft>
              <a:defRPr/>
            </a:pPr>
            <a:r>
              <a:rPr lang="en-US" sz="1400" b="1" dirty="0">
                <a:latin typeface="Courier"/>
                <a:ea typeface="+mn-ea"/>
                <a:cs typeface="Courier"/>
              </a:rPr>
              <a:t>  shift</a:t>
            </a:r>
          </a:p>
          <a:p>
            <a:pPr fontAlgn="auto">
              <a:spcBef>
                <a:spcPts val="0"/>
              </a:spcBef>
              <a:spcAft>
                <a:spcPts val="0"/>
              </a:spcAft>
              <a:defRPr/>
            </a:pPr>
            <a:r>
              <a:rPr lang="en-US" sz="1400" b="1" dirty="0">
                <a:latin typeface="Courier"/>
                <a:ea typeface="+mn-ea"/>
                <a:cs typeface="Courier"/>
              </a:rPr>
              <a:t>done</a:t>
            </a:r>
          </a:p>
          <a:p>
            <a:pPr fontAlgn="auto">
              <a:spcBef>
                <a:spcPts val="0"/>
              </a:spcBef>
              <a:spcAft>
                <a:spcPts val="0"/>
              </a:spcAft>
              <a:defRPr/>
            </a:pPr>
            <a:endParaRPr lang="en-US" sz="1400" b="1" dirty="0">
              <a:latin typeface="Courier"/>
              <a:ea typeface="+mn-ea"/>
              <a:cs typeface="Courier"/>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001838" y="157163"/>
            <a:ext cx="5692775" cy="1754187"/>
          </a:xfrm>
          <a:prstGeom prst="rect">
            <a:avLst/>
          </a:prstGeom>
          <a:noFill/>
        </p:spPr>
        <p:txBody>
          <a:bodyPr>
            <a:spAutoFit/>
          </a:bodyPr>
          <a:lstStyle/>
          <a:p>
            <a:pPr algn="ctr" fontAlgn="auto">
              <a:spcBef>
                <a:spcPts val="0"/>
              </a:spcBef>
              <a:spcAft>
                <a:spcPts val="0"/>
              </a:spcAft>
              <a:defRPr/>
            </a:pPr>
            <a:r>
              <a:rPr lang="en-US" sz="3600" b="1" spc="600" dirty="0">
                <a:latin typeface="+mn-lt"/>
                <a:ea typeface="+mn-ea"/>
                <a:cs typeface="+mn-cs"/>
              </a:rPr>
              <a:t>Script Flexibility:</a:t>
            </a:r>
          </a:p>
          <a:p>
            <a:pPr algn="ctr" fontAlgn="auto">
              <a:spcBef>
                <a:spcPts val="0"/>
              </a:spcBef>
              <a:spcAft>
                <a:spcPts val="0"/>
              </a:spcAft>
              <a:defRPr/>
            </a:pPr>
            <a:r>
              <a:rPr lang="en-US" sz="3600" b="1" dirty="0">
                <a:latin typeface="+mn-lt"/>
                <a:ea typeface="+mn-ea"/>
                <a:cs typeface="+mn-cs"/>
              </a:rPr>
              <a:t>Unsolved cases regarding </a:t>
            </a:r>
            <a:r>
              <a:rPr lang="en-US" sz="3600" b="1" dirty="0" err="1">
                <a:latin typeface="+mn-lt"/>
                <a:ea typeface="+mn-ea"/>
                <a:cs typeface="+mn-cs"/>
              </a:rPr>
              <a:t>commandline</a:t>
            </a:r>
            <a:r>
              <a:rPr lang="en-US" sz="3600" b="1" dirty="0">
                <a:latin typeface="+mn-lt"/>
                <a:ea typeface="+mn-ea"/>
                <a:cs typeface="+mn-cs"/>
              </a:rPr>
              <a:t> parameters</a:t>
            </a:r>
          </a:p>
        </p:txBody>
      </p:sp>
      <p:sp>
        <p:nvSpPr>
          <p:cNvPr id="30722" name="TextBox 3"/>
          <p:cNvSpPr txBox="1">
            <a:spLocks noChangeArrowheads="1"/>
          </p:cNvSpPr>
          <p:nvPr/>
        </p:nvSpPr>
        <p:spPr bwMode="auto">
          <a:xfrm>
            <a:off x="503238" y="2349500"/>
            <a:ext cx="8224837" cy="1201738"/>
          </a:xfrm>
          <a:prstGeom prst="rect">
            <a:avLst/>
          </a:prstGeom>
          <a:noFill/>
          <a:ln w="9525">
            <a:noFill/>
            <a:miter lim="800000"/>
            <a:headEnd/>
            <a:tailEnd/>
          </a:ln>
        </p:spPr>
        <p:txBody>
          <a:bodyPr wrap="none">
            <a:prstTxWarp prst="textNoShape">
              <a:avLst/>
            </a:prstTxWarp>
            <a:spAutoFit/>
          </a:bodyPr>
          <a:lstStyle/>
          <a:p>
            <a:pPr>
              <a:buFont typeface="Arial" pitchFamily="-72" charset="0"/>
              <a:buChar char="•"/>
            </a:pPr>
            <a:r>
              <a:rPr lang="en-US" sz="2400">
                <a:latin typeface="Calibri" pitchFamily="-72" charset="0"/>
              </a:rPr>
              <a:t>How to handle multiple instances of the same parameter?</a:t>
            </a:r>
          </a:p>
          <a:p>
            <a:pPr>
              <a:buFont typeface="Arial" pitchFamily="-72" charset="0"/>
              <a:buChar char="•"/>
            </a:pPr>
            <a:endParaRPr lang="en-US" sz="2400">
              <a:latin typeface="Calibri" pitchFamily="-72" charset="0"/>
            </a:endParaRPr>
          </a:p>
          <a:p>
            <a:pPr>
              <a:buFont typeface="Arial" pitchFamily="-72" charset="0"/>
              <a:buChar char="•"/>
            </a:pPr>
            <a:r>
              <a:rPr lang="en-US" sz="2400">
                <a:latin typeface="Calibri" pitchFamily="-72" charset="0"/>
              </a:rPr>
              <a:t>How to handle commandline arguments which are not options?</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842963" y="157163"/>
            <a:ext cx="7458075" cy="1200150"/>
          </a:xfrm>
          <a:prstGeom prst="rect">
            <a:avLst/>
          </a:prstGeom>
          <a:noFill/>
        </p:spPr>
        <p:txBody>
          <a:bodyPr>
            <a:spAutoFit/>
          </a:bodyPr>
          <a:lstStyle/>
          <a:p>
            <a:pPr algn="ctr" fontAlgn="auto">
              <a:spcBef>
                <a:spcPts val="0"/>
              </a:spcBef>
              <a:spcAft>
                <a:spcPts val="0"/>
              </a:spcAft>
              <a:defRPr/>
            </a:pPr>
            <a:r>
              <a:rPr lang="en-US" sz="3600" b="1" spc="600" dirty="0">
                <a:latin typeface="+mn-lt"/>
                <a:ea typeface="+mn-ea"/>
                <a:cs typeface="+mn-cs"/>
              </a:rPr>
              <a:t>Ending a script properly:</a:t>
            </a:r>
          </a:p>
          <a:p>
            <a:pPr algn="ctr" fontAlgn="auto">
              <a:spcBef>
                <a:spcPts val="0"/>
              </a:spcBef>
              <a:spcAft>
                <a:spcPts val="0"/>
              </a:spcAft>
              <a:defRPr/>
            </a:pPr>
            <a:r>
              <a:rPr lang="en-US" sz="3600" b="1" dirty="0">
                <a:latin typeface="+mn-lt"/>
                <a:ea typeface="+mn-ea"/>
                <a:cs typeface="+mn-cs"/>
              </a:rPr>
              <a:t>The Exit Status</a:t>
            </a:r>
          </a:p>
        </p:txBody>
      </p:sp>
      <p:sp>
        <p:nvSpPr>
          <p:cNvPr id="32770" name="TextBox 3"/>
          <p:cNvSpPr txBox="1">
            <a:spLocks noChangeArrowheads="1"/>
          </p:cNvSpPr>
          <p:nvPr/>
        </p:nvSpPr>
        <p:spPr bwMode="auto">
          <a:xfrm>
            <a:off x="422275" y="2001838"/>
            <a:ext cx="7878763" cy="2677656"/>
          </a:xfrm>
          <a:prstGeom prst="rect">
            <a:avLst/>
          </a:prstGeom>
          <a:noFill/>
          <a:ln w="9525">
            <a:noFill/>
            <a:miter lim="800000"/>
            <a:headEnd/>
            <a:tailEnd/>
          </a:ln>
        </p:spPr>
        <p:txBody>
          <a:bodyPr>
            <a:prstTxWarp prst="textNoShape">
              <a:avLst/>
            </a:prstTxWarp>
            <a:spAutoFit/>
          </a:bodyPr>
          <a:lstStyle/>
          <a:p>
            <a:r>
              <a:rPr lang="en-US" sz="2400" dirty="0">
                <a:latin typeface="Calibri" pitchFamily="-72" charset="0"/>
              </a:rPr>
              <a:t>There is </a:t>
            </a:r>
            <a:r>
              <a:rPr lang="en-US" sz="2400" b="1" dirty="0">
                <a:latin typeface="Calibri" pitchFamily="-72" charset="0"/>
              </a:rPr>
              <a:t>always </a:t>
            </a:r>
            <a:r>
              <a:rPr lang="en-US" sz="2400" dirty="0">
                <a:latin typeface="Calibri" pitchFamily="-72" charset="0"/>
              </a:rPr>
              <a:t>an exit status: The exit status of the last command run in the script</a:t>
            </a:r>
          </a:p>
          <a:p>
            <a:endParaRPr lang="en-US" sz="2400" dirty="0">
              <a:latin typeface="Calibri" pitchFamily="-72" charset="0"/>
            </a:endParaRPr>
          </a:p>
          <a:p>
            <a:r>
              <a:rPr lang="en-US" sz="2400" dirty="0">
                <a:latin typeface="Calibri" pitchFamily="-72" charset="0"/>
              </a:rPr>
              <a:t>The exit status of the last run command is available in </a:t>
            </a:r>
            <a:r>
              <a:rPr lang="en-US" sz="2400" dirty="0" smtClean="0">
                <a:latin typeface="Calibri" pitchFamily="-72" charset="0"/>
              </a:rPr>
              <a:t>the </a:t>
            </a:r>
            <a:r>
              <a:rPr lang="en-US" sz="2400" b="1" dirty="0" smtClean="0">
                <a:latin typeface="Calibri" pitchFamily="-72" charset="0"/>
              </a:rPr>
              <a:t>$?</a:t>
            </a:r>
            <a:r>
              <a:rPr lang="en-US" sz="2400" dirty="0" smtClean="0">
                <a:latin typeface="Calibri" pitchFamily="-72" charset="0"/>
              </a:rPr>
              <a:t> variable</a:t>
            </a:r>
            <a:endParaRPr lang="en-US" sz="2400" dirty="0">
              <a:latin typeface="Calibri" pitchFamily="-72" charset="0"/>
            </a:endParaRPr>
          </a:p>
          <a:p>
            <a:endParaRPr lang="en-US" sz="2400" dirty="0">
              <a:latin typeface="Calibri" pitchFamily="-72" charset="0"/>
            </a:endParaRPr>
          </a:p>
          <a:p>
            <a:pPr algn="ctr"/>
            <a:r>
              <a:rPr lang="en-US" sz="2400" b="1" dirty="0">
                <a:latin typeface="Calibri" pitchFamily="-72" charset="0"/>
              </a:rPr>
              <a:t>Either you control the exit status or it controls you</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547688" y="2327275"/>
            <a:ext cx="8047037" cy="1169988"/>
          </a:xfrm>
          <a:prstGeom prst="rect">
            <a:avLst/>
          </a:prstGeom>
          <a:solidFill>
            <a:schemeClr val="bg1">
              <a:lumMod val="85000"/>
            </a:schemeClr>
          </a:solidFill>
        </p:spPr>
        <p:txBody>
          <a:bodyPr>
            <a:spAutoFit/>
          </a:bodyPr>
          <a:lstStyle/>
          <a:p>
            <a:pPr fontAlgn="auto">
              <a:spcBef>
                <a:spcPts val="0"/>
              </a:spcBef>
              <a:spcAft>
                <a:spcPts val="0"/>
              </a:spcAft>
              <a:defRPr/>
            </a:pPr>
            <a:r>
              <a:rPr lang="en-US" sz="1400" b="1" dirty="0">
                <a:latin typeface="Courier"/>
                <a:ea typeface="+mn-ea"/>
                <a:cs typeface="Courier"/>
              </a:rPr>
              <a:t>#!/bin/</a:t>
            </a:r>
            <a:r>
              <a:rPr lang="en-US" sz="1400" b="1" dirty="0" err="1">
                <a:latin typeface="Courier"/>
                <a:ea typeface="+mn-ea"/>
                <a:cs typeface="Courier"/>
              </a:rPr>
              <a:t>sh</a:t>
            </a:r>
            <a:endParaRPr lang="en-US" sz="1400" b="1" dirty="0">
              <a:latin typeface="Courier"/>
              <a:ea typeface="+mn-ea"/>
              <a:cs typeface="Courier"/>
            </a:endParaRP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 Lots of processing steps.  One of them failed ...]</a:t>
            </a: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Echo “End of the script”</a:t>
            </a:r>
          </a:p>
        </p:txBody>
      </p:sp>
      <p:sp>
        <p:nvSpPr>
          <p:cNvPr id="4" name="TextBox 3"/>
          <p:cNvSpPr txBox="1"/>
          <p:nvPr/>
        </p:nvSpPr>
        <p:spPr>
          <a:xfrm>
            <a:off x="842963" y="157163"/>
            <a:ext cx="7458075" cy="1200150"/>
          </a:xfrm>
          <a:prstGeom prst="rect">
            <a:avLst/>
          </a:prstGeom>
          <a:noFill/>
        </p:spPr>
        <p:txBody>
          <a:bodyPr>
            <a:spAutoFit/>
          </a:bodyPr>
          <a:lstStyle/>
          <a:p>
            <a:pPr algn="ctr" fontAlgn="auto">
              <a:spcBef>
                <a:spcPts val="0"/>
              </a:spcBef>
              <a:spcAft>
                <a:spcPts val="0"/>
              </a:spcAft>
              <a:defRPr/>
            </a:pPr>
            <a:r>
              <a:rPr lang="en-US" sz="3600" b="1" spc="600" dirty="0">
                <a:latin typeface="+mn-lt"/>
                <a:ea typeface="+mn-ea"/>
                <a:cs typeface="+mn-cs"/>
              </a:rPr>
              <a:t>Ending a script properly:</a:t>
            </a:r>
          </a:p>
          <a:p>
            <a:pPr algn="ctr" fontAlgn="auto">
              <a:spcBef>
                <a:spcPts val="0"/>
              </a:spcBef>
              <a:spcAft>
                <a:spcPts val="0"/>
              </a:spcAft>
              <a:defRPr/>
            </a:pPr>
            <a:r>
              <a:rPr lang="en-US" sz="3600" b="1" dirty="0">
                <a:latin typeface="+mn-lt"/>
                <a:ea typeface="+mn-ea"/>
                <a:cs typeface="+mn-cs"/>
              </a:rPr>
              <a:t>The Exit Status – miserable failure</a:t>
            </a:r>
          </a:p>
        </p:txBody>
      </p:sp>
      <p:sp>
        <p:nvSpPr>
          <p:cNvPr id="34819" name="TextBox 6"/>
          <p:cNvSpPr txBox="1">
            <a:spLocks noChangeArrowheads="1"/>
          </p:cNvSpPr>
          <p:nvPr/>
        </p:nvSpPr>
        <p:spPr bwMode="auto">
          <a:xfrm>
            <a:off x="547688" y="1576388"/>
            <a:ext cx="3827462" cy="369887"/>
          </a:xfrm>
          <a:prstGeom prst="rect">
            <a:avLst/>
          </a:prstGeom>
          <a:noFill/>
          <a:ln w="9525">
            <a:noFill/>
            <a:miter lim="800000"/>
            <a:headEnd/>
            <a:tailEnd/>
          </a:ln>
        </p:spPr>
        <p:txBody>
          <a:bodyPr wrap="none">
            <a:prstTxWarp prst="textNoShape">
              <a:avLst/>
            </a:prstTxWarp>
            <a:spAutoFit/>
          </a:bodyPr>
          <a:lstStyle/>
          <a:p>
            <a:r>
              <a:rPr lang="en-US">
                <a:latin typeface="Calibri" pitchFamily="-72" charset="0"/>
              </a:rPr>
              <a:t>Ran the following scripts on the cluster</a:t>
            </a:r>
          </a:p>
        </p:txBody>
      </p:sp>
      <p:sp>
        <p:nvSpPr>
          <p:cNvPr id="34820" name="TextBox 7"/>
          <p:cNvSpPr txBox="1">
            <a:spLocks noChangeArrowheads="1"/>
          </p:cNvSpPr>
          <p:nvPr/>
        </p:nvSpPr>
        <p:spPr bwMode="auto">
          <a:xfrm>
            <a:off x="700088" y="4041775"/>
            <a:ext cx="7894637" cy="1755775"/>
          </a:xfrm>
          <a:prstGeom prst="rect">
            <a:avLst/>
          </a:prstGeom>
          <a:noFill/>
          <a:ln w="9525">
            <a:noFill/>
            <a:miter lim="800000"/>
            <a:headEnd/>
            <a:tailEnd/>
          </a:ln>
        </p:spPr>
        <p:txBody>
          <a:bodyPr>
            <a:prstTxWarp prst="textNoShape">
              <a:avLst/>
            </a:prstTxWarp>
            <a:spAutoFit/>
          </a:bodyPr>
          <a:lstStyle/>
          <a:p>
            <a:r>
              <a:rPr lang="en-US">
                <a:latin typeface="Calibri" pitchFamily="-72" charset="0"/>
              </a:rPr>
              <a:t>The jobs apparently failed (no result files were written) but there were no entries in the error file and the cluster administrators confirmed repeatedly, that all these scripts ran fine and successfully</a:t>
            </a:r>
          </a:p>
          <a:p>
            <a:endParaRPr lang="en-US">
              <a:latin typeface="Calibri" pitchFamily="-72" charset="0"/>
            </a:endParaRPr>
          </a:p>
          <a:p>
            <a:pPr algn="ctr"/>
            <a:r>
              <a:rPr lang="en-US" sz="3600" b="1">
                <a:latin typeface="Calibri" pitchFamily="-72" charset="0"/>
              </a:rPr>
              <a:t>WHY?</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698625" y="166386"/>
            <a:ext cx="5471720" cy="646331"/>
          </a:xfrm>
          <a:prstGeom prst="rect">
            <a:avLst/>
          </a:prstGeom>
          <a:noFill/>
        </p:spPr>
        <p:txBody>
          <a:bodyPr wrap="none">
            <a:spAutoFit/>
          </a:bodyPr>
          <a:lstStyle/>
          <a:p>
            <a:pPr fontAlgn="auto">
              <a:spcBef>
                <a:spcPts val="0"/>
              </a:spcBef>
              <a:spcAft>
                <a:spcPts val="0"/>
              </a:spcAft>
              <a:defRPr/>
            </a:pPr>
            <a:r>
              <a:rPr lang="en-US" sz="3600" b="1" spc="600" dirty="0" smtClean="0">
                <a:latin typeface="+mn-lt"/>
                <a:ea typeface="+mn-ea"/>
                <a:cs typeface="+mn-cs"/>
              </a:rPr>
              <a:t>Group, group, group</a:t>
            </a:r>
            <a:endParaRPr lang="en-US" sz="3600" b="1" spc="600" dirty="0">
              <a:latin typeface="+mn-lt"/>
              <a:ea typeface="+mn-ea"/>
              <a:cs typeface="+mn-cs"/>
            </a:endParaRPr>
          </a:p>
        </p:txBody>
      </p:sp>
      <p:sp>
        <p:nvSpPr>
          <p:cNvPr id="4" name="TextBox 4"/>
          <p:cNvSpPr txBox="1">
            <a:spLocks/>
          </p:cNvSpPr>
          <p:nvPr/>
        </p:nvSpPr>
        <p:spPr bwMode="auto">
          <a:xfrm>
            <a:off x="350762" y="1322884"/>
            <a:ext cx="8599714" cy="4201150"/>
          </a:xfrm>
          <a:prstGeom prst="rect">
            <a:avLst/>
          </a:prstGeom>
          <a:noFill/>
          <a:ln w="9525">
            <a:noFill/>
            <a:miter lim="800000"/>
            <a:headEnd/>
            <a:tailEnd/>
          </a:ln>
        </p:spPr>
        <p:txBody>
          <a:bodyPr wrap="square">
            <a:prstTxWarp prst="textNoShape">
              <a:avLst/>
            </a:prstTxWarp>
            <a:spAutoFit/>
          </a:bodyPr>
          <a:lstStyle/>
          <a:p>
            <a:pPr>
              <a:lnSpc>
                <a:spcPct val="150000"/>
              </a:lnSpc>
            </a:pPr>
            <a:r>
              <a:rPr lang="en-US" sz="3600" dirty="0" smtClean="0">
                <a:latin typeface="+mn-lt"/>
                <a:ea typeface="Courier" pitchFamily="-72" charset="0"/>
                <a:cs typeface="Courier" pitchFamily="-72" charset="0"/>
              </a:rPr>
              <a:t>One after the other:	</a:t>
            </a:r>
            <a:r>
              <a:rPr lang="en-US" sz="3600" dirty="0">
                <a:latin typeface="Courier" pitchFamily="-72" charset="0"/>
                <a:ea typeface="Courier" pitchFamily="-72" charset="0"/>
                <a:cs typeface="Courier" pitchFamily="-72" charset="0"/>
              </a:rPr>
              <a:t>cmd1 </a:t>
            </a:r>
            <a:r>
              <a:rPr lang="en-US" sz="3600" b="1" dirty="0" smtClean="0">
                <a:latin typeface="Courier" pitchFamily="-72" charset="0"/>
                <a:ea typeface="Courier" pitchFamily="-72" charset="0"/>
                <a:cs typeface="Courier" pitchFamily="-72" charset="0"/>
              </a:rPr>
              <a:t>;</a:t>
            </a:r>
            <a:r>
              <a:rPr lang="en-US" sz="3600" dirty="0" smtClean="0">
                <a:latin typeface="Courier" pitchFamily="-72" charset="0"/>
                <a:ea typeface="Courier" pitchFamily="-72" charset="0"/>
                <a:cs typeface="Courier" pitchFamily="-72" charset="0"/>
              </a:rPr>
              <a:t> </a:t>
            </a:r>
            <a:r>
              <a:rPr lang="en-US" sz="3600" dirty="0">
                <a:latin typeface="Courier" pitchFamily="-72" charset="0"/>
                <a:ea typeface="Courier" pitchFamily="-72" charset="0"/>
                <a:cs typeface="Courier" pitchFamily="-72" charset="0"/>
              </a:rPr>
              <a:t>cmd2</a:t>
            </a:r>
            <a:endParaRPr lang="en-US" sz="3600" dirty="0" smtClean="0">
              <a:latin typeface="Courier" pitchFamily="-72" charset="0"/>
              <a:ea typeface="Courier" pitchFamily="-72" charset="0"/>
              <a:cs typeface="Courier" pitchFamily="-72" charset="0"/>
            </a:endParaRPr>
          </a:p>
          <a:p>
            <a:pPr>
              <a:lnSpc>
                <a:spcPct val="150000"/>
              </a:lnSpc>
            </a:pPr>
            <a:r>
              <a:rPr lang="en-US" sz="3600" dirty="0" smtClean="0">
                <a:latin typeface="+mn-lt"/>
                <a:ea typeface="Courier" pitchFamily="-72" charset="0"/>
                <a:cs typeface="Courier" pitchFamily="-72" charset="0"/>
              </a:rPr>
              <a:t>One or both:</a:t>
            </a:r>
            <a:r>
              <a:rPr lang="en-US" sz="3600" dirty="0" smtClean="0">
                <a:latin typeface="Courier" pitchFamily="-72" charset="0"/>
                <a:ea typeface="Courier" pitchFamily="-72" charset="0"/>
                <a:cs typeface="Courier" pitchFamily="-72" charset="0"/>
              </a:rPr>
              <a:t>				cmd1 </a:t>
            </a:r>
            <a:r>
              <a:rPr lang="en-US" sz="3600" b="1" dirty="0" smtClean="0">
                <a:latin typeface="Courier" pitchFamily="-72" charset="0"/>
                <a:ea typeface="Courier" pitchFamily="-72" charset="0"/>
                <a:cs typeface="Courier" pitchFamily="-72" charset="0"/>
              </a:rPr>
              <a:t>&amp;&amp;</a:t>
            </a:r>
            <a:r>
              <a:rPr lang="en-US" sz="3600" dirty="0" smtClean="0">
                <a:latin typeface="Courier" pitchFamily="-72" charset="0"/>
                <a:ea typeface="Courier" pitchFamily="-72" charset="0"/>
                <a:cs typeface="Courier" pitchFamily="-72" charset="0"/>
              </a:rPr>
              <a:t> cmd2</a:t>
            </a:r>
          </a:p>
          <a:p>
            <a:pPr>
              <a:lnSpc>
                <a:spcPct val="150000"/>
              </a:lnSpc>
            </a:pPr>
            <a:r>
              <a:rPr lang="en-US" sz="3600" dirty="0" smtClean="0">
                <a:latin typeface="+mn-lt"/>
                <a:ea typeface="Courier" pitchFamily="-72" charset="0"/>
                <a:cs typeface="Courier" pitchFamily="-72" charset="0"/>
              </a:rPr>
              <a:t>Only one of them:</a:t>
            </a:r>
            <a:r>
              <a:rPr lang="en-US" sz="3600" dirty="0">
                <a:latin typeface="+mn-lt"/>
                <a:ea typeface="Courier" pitchFamily="-72" charset="0"/>
                <a:cs typeface="Courier" pitchFamily="-72" charset="0"/>
              </a:rPr>
              <a:t>		</a:t>
            </a:r>
            <a:r>
              <a:rPr lang="en-US" sz="3600" dirty="0" smtClean="0">
                <a:latin typeface="Courier" pitchFamily="-72" charset="0"/>
                <a:ea typeface="Courier" pitchFamily="-72" charset="0"/>
                <a:cs typeface="Courier" pitchFamily="-72" charset="0"/>
              </a:rPr>
              <a:t>cmd1 </a:t>
            </a:r>
            <a:r>
              <a:rPr lang="en-US" sz="3600" b="1" dirty="0" smtClean="0">
                <a:latin typeface="Courier" pitchFamily="-72" charset="0"/>
                <a:ea typeface="Courier" pitchFamily="-72" charset="0"/>
                <a:cs typeface="Courier" pitchFamily="-72" charset="0"/>
              </a:rPr>
              <a:t>||</a:t>
            </a:r>
            <a:r>
              <a:rPr lang="en-US" sz="3600" dirty="0" smtClean="0">
                <a:latin typeface="Courier" pitchFamily="-72" charset="0"/>
                <a:ea typeface="Courier" pitchFamily="-72" charset="0"/>
                <a:cs typeface="Courier" pitchFamily="-72" charset="0"/>
              </a:rPr>
              <a:t> </a:t>
            </a:r>
            <a:r>
              <a:rPr lang="en-US" sz="3600" dirty="0">
                <a:latin typeface="Courier" pitchFamily="-72" charset="0"/>
                <a:ea typeface="Courier" pitchFamily="-72" charset="0"/>
                <a:cs typeface="Courier" pitchFamily="-72" charset="0"/>
              </a:rPr>
              <a:t>cmd2</a:t>
            </a:r>
          </a:p>
          <a:p>
            <a:pPr>
              <a:lnSpc>
                <a:spcPct val="150000"/>
              </a:lnSpc>
            </a:pPr>
            <a:r>
              <a:rPr lang="en-US" sz="3600" dirty="0" smtClean="0">
                <a:latin typeface="+mn-lt"/>
                <a:ea typeface="Courier" pitchFamily="-72" charset="0"/>
                <a:cs typeface="Courier" pitchFamily="-72" charset="0"/>
              </a:rPr>
              <a:t>Cuddling (there):</a:t>
            </a:r>
            <a:r>
              <a:rPr lang="en-US" sz="3600" dirty="0">
                <a:latin typeface="+mn-lt"/>
                <a:ea typeface="Courier" pitchFamily="-72" charset="0"/>
                <a:cs typeface="Courier" pitchFamily="-72" charset="0"/>
              </a:rPr>
              <a:t>			</a:t>
            </a:r>
            <a:r>
              <a:rPr lang="en-US" sz="3600" b="1" dirty="0" smtClean="0">
                <a:latin typeface="+mn-lt"/>
                <a:ea typeface="Courier" pitchFamily="-72" charset="0"/>
                <a:cs typeface="Courier" pitchFamily="-72" charset="0"/>
              </a:rPr>
              <a:t>(</a:t>
            </a:r>
            <a:r>
              <a:rPr lang="en-US" sz="3600" dirty="0" smtClean="0">
                <a:latin typeface="+mn-lt"/>
                <a:ea typeface="Courier" pitchFamily="-72" charset="0"/>
                <a:cs typeface="Courier" pitchFamily="-72" charset="0"/>
              </a:rPr>
              <a:t> </a:t>
            </a:r>
            <a:r>
              <a:rPr lang="en-US" sz="3600" dirty="0" smtClean="0">
                <a:latin typeface="Courier" pitchFamily="-72" charset="0"/>
                <a:ea typeface="Courier" pitchFamily="-72" charset="0"/>
                <a:cs typeface="Courier" pitchFamily="-72" charset="0"/>
              </a:rPr>
              <a:t>cmd1 </a:t>
            </a:r>
            <a:r>
              <a:rPr lang="en-US" sz="3600" b="1" dirty="0" smtClean="0">
                <a:latin typeface="Courier" pitchFamily="-72" charset="0"/>
                <a:ea typeface="Courier" pitchFamily="-72" charset="0"/>
                <a:cs typeface="Courier" pitchFamily="-72" charset="0"/>
              </a:rPr>
              <a:t>;</a:t>
            </a:r>
            <a:r>
              <a:rPr lang="en-US" sz="3600" dirty="0" smtClean="0">
                <a:latin typeface="Courier" pitchFamily="-72" charset="0"/>
                <a:ea typeface="Courier" pitchFamily="-72" charset="0"/>
                <a:cs typeface="Courier" pitchFamily="-72" charset="0"/>
              </a:rPr>
              <a:t> cmd2 </a:t>
            </a:r>
            <a:r>
              <a:rPr lang="en-US" sz="3600" b="1" dirty="0" smtClean="0">
                <a:latin typeface="Courier" pitchFamily="-72" charset="0"/>
                <a:ea typeface="Courier" pitchFamily="-72" charset="0"/>
                <a:cs typeface="Courier" pitchFamily="-72" charset="0"/>
              </a:rPr>
              <a:t>)</a:t>
            </a:r>
            <a:endParaRPr lang="en-US" sz="3600" b="1" dirty="0">
              <a:latin typeface="Courier" pitchFamily="-72" charset="0"/>
              <a:ea typeface="Courier" pitchFamily="-72" charset="0"/>
              <a:cs typeface="Courier" pitchFamily="-72" charset="0"/>
            </a:endParaRPr>
          </a:p>
          <a:p>
            <a:pPr>
              <a:lnSpc>
                <a:spcPct val="150000"/>
              </a:lnSpc>
            </a:pPr>
            <a:r>
              <a:rPr lang="en-US" sz="3600" dirty="0" smtClean="0">
                <a:latin typeface="+mn-lt"/>
                <a:ea typeface="Courier" pitchFamily="-72" charset="0"/>
                <a:cs typeface="Courier" pitchFamily="-72" charset="0"/>
              </a:rPr>
              <a:t>Cuddling (here):</a:t>
            </a:r>
            <a:r>
              <a:rPr lang="en-US" sz="3600" dirty="0">
                <a:latin typeface="+mn-lt"/>
                <a:ea typeface="Courier" pitchFamily="-72" charset="0"/>
                <a:cs typeface="Courier" pitchFamily="-72" charset="0"/>
              </a:rPr>
              <a:t>			</a:t>
            </a:r>
            <a:r>
              <a:rPr lang="en-US" sz="3600" b="1" dirty="0" smtClean="0">
                <a:ea typeface="Courier" pitchFamily="-72" charset="0"/>
                <a:cs typeface="Courier" pitchFamily="-72" charset="0"/>
              </a:rPr>
              <a:t>{</a:t>
            </a:r>
            <a:r>
              <a:rPr lang="en-US" sz="3600" dirty="0" smtClean="0">
                <a:ea typeface="Courier" pitchFamily="-72" charset="0"/>
                <a:cs typeface="Courier" pitchFamily="-72" charset="0"/>
              </a:rPr>
              <a:t> </a:t>
            </a:r>
            <a:r>
              <a:rPr lang="en-US" sz="3600" dirty="0">
                <a:latin typeface="Courier" pitchFamily="-72" charset="0"/>
                <a:ea typeface="Courier" pitchFamily="-72" charset="0"/>
                <a:cs typeface="Courier" pitchFamily="-72" charset="0"/>
              </a:rPr>
              <a:t>cmd1 </a:t>
            </a:r>
            <a:r>
              <a:rPr lang="en-US" sz="3600" b="1" dirty="0">
                <a:latin typeface="Courier" pitchFamily="-72" charset="0"/>
                <a:ea typeface="Courier" pitchFamily="-72" charset="0"/>
                <a:cs typeface="Courier" pitchFamily="-72" charset="0"/>
              </a:rPr>
              <a:t>;</a:t>
            </a:r>
            <a:r>
              <a:rPr lang="en-US" sz="3600" dirty="0">
                <a:latin typeface="Courier" pitchFamily="-72" charset="0"/>
                <a:ea typeface="Courier" pitchFamily="-72" charset="0"/>
                <a:cs typeface="Courier" pitchFamily="-72" charset="0"/>
              </a:rPr>
              <a:t> cmd2 </a:t>
            </a:r>
            <a:r>
              <a:rPr lang="en-US" sz="3600" b="1" dirty="0" smtClean="0">
                <a:latin typeface="Courier" pitchFamily="-72" charset="0"/>
                <a:ea typeface="Courier" pitchFamily="-72" charset="0"/>
                <a:cs typeface="Courier" pitchFamily="-72" charset="0"/>
              </a:rPr>
              <a:t>}</a:t>
            </a:r>
            <a:endParaRPr lang="en-US" sz="3600" dirty="0" smtClean="0">
              <a:latin typeface="Courier" pitchFamily="-72" charset="0"/>
              <a:ea typeface="Courier" pitchFamily="-72" charset="0"/>
              <a:cs typeface="Courier" pitchFamily="-72" charset="0"/>
            </a:endParaRPr>
          </a:p>
        </p:txBody>
      </p:sp>
    </p:spTree>
    <p:extLst>
      <p:ext uri="{BB962C8B-B14F-4D97-AF65-F5344CB8AC3E}">
        <p14:creationId xmlns:p14="http://schemas.microsoft.com/office/powerpoint/2010/main" val="136889137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547688" y="1884363"/>
            <a:ext cx="8047037" cy="3324225"/>
          </a:xfrm>
          <a:prstGeom prst="rect">
            <a:avLst/>
          </a:prstGeom>
          <a:solidFill>
            <a:schemeClr val="bg1">
              <a:lumMod val="85000"/>
            </a:schemeClr>
          </a:solidFill>
        </p:spPr>
        <p:txBody>
          <a:bodyPr>
            <a:spAutoFit/>
          </a:bodyPr>
          <a:lstStyle/>
          <a:p>
            <a:pPr fontAlgn="auto">
              <a:spcBef>
                <a:spcPts val="0"/>
              </a:spcBef>
              <a:spcAft>
                <a:spcPts val="0"/>
              </a:spcAft>
              <a:defRPr/>
            </a:pPr>
            <a:r>
              <a:rPr lang="en-US" sz="1400" b="1" dirty="0">
                <a:latin typeface="Courier"/>
                <a:ea typeface="+mn-ea"/>
                <a:cs typeface="Courier"/>
              </a:rPr>
              <a:t>#!/bin/</a:t>
            </a:r>
            <a:r>
              <a:rPr lang="en-US" sz="1400" b="1" dirty="0" err="1">
                <a:latin typeface="Courier"/>
                <a:ea typeface="+mn-ea"/>
                <a:cs typeface="Courier"/>
              </a:rPr>
              <a:t>sh</a:t>
            </a:r>
            <a:r>
              <a:rPr lang="en-US" sz="1400" b="1" dirty="0">
                <a:latin typeface="Courier"/>
                <a:ea typeface="+mn-ea"/>
                <a:cs typeface="Courier"/>
              </a:rPr>
              <a:t> </a:t>
            </a:r>
          </a:p>
          <a:p>
            <a:pPr fontAlgn="auto">
              <a:spcBef>
                <a:spcPts val="0"/>
              </a:spcBef>
              <a:spcAft>
                <a:spcPts val="0"/>
              </a:spcAft>
              <a:defRPr/>
            </a:pPr>
            <a:r>
              <a:rPr lang="en-US" sz="1400" b="1" dirty="0" err="1">
                <a:latin typeface="Courier"/>
                <a:ea typeface="+mn-ea"/>
                <a:cs typeface="Courier"/>
              </a:rPr>
              <a:t>mystatus</a:t>
            </a:r>
            <a:r>
              <a:rPr lang="en-US" sz="1400" b="1" dirty="0">
                <a:latin typeface="Courier"/>
                <a:ea typeface="+mn-ea"/>
                <a:cs typeface="Courier"/>
              </a:rPr>
              <a:t>=0;</a:t>
            </a: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 do something that might fail ...]</a:t>
            </a:r>
          </a:p>
          <a:p>
            <a:pPr fontAlgn="auto">
              <a:spcBef>
                <a:spcPts val="0"/>
              </a:spcBef>
              <a:spcAft>
                <a:spcPts val="0"/>
              </a:spcAft>
              <a:defRPr/>
            </a:pPr>
            <a:r>
              <a:rPr lang="en-US" sz="1400" b="1" dirty="0">
                <a:latin typeface="Courier"/>
                <a:ea typeface="+mn-ea"/>
                <a:cs typeface="Courier"/>
              </a:rPr>
              <a:t>if [ $? -ne 0 ]</a:t>
            </a:r>
          </a:p>
          <a:p>
            <a:pPr fontAlgn="auto">
              <a:spcBef>
                <a:spcPts val="0"/>
              </a:spcBef>
              <a:spcAft>
                <a:spcPts val="0"/>
              </a:spcAft>
              <a:defRPr/>
            </a:pPr>
            <a:r>
              <a:rPr lang="en-US" sz="1400" b="1" dirty="0">
                <a:latin typeface="Courier"/>
                <a:ea typeface="+mn-ea"/>
                <a:cs typeface="Courier"/>
              </a:rPr>
              <a:t>then</a:t>
            </a:r>
          </a:p>
          <a:p>
            <a:pPr fontAlgn="auto">
              <a:spcBef>
                <a:spcPts val="0"/>
              </a:spcBef>
              <a:spcAft>
                <a:spcPts val="0"/>
              </a:spcAft>
              <a:defRPr/>
            </a:pPr>
            <a:r>
              <a:rPr lang="en-US" sz="1400" b="1" dirty="0">
                <a:latin typeface="Courier"/>
                <a:ea typeface="+mn-ea"/>
                <a:cs typeface="Courier"/>
              </a:rPr>
              <a:t>  </a:t>
            </a:r>
            <a:r>
              <a:rPr lang="en-US" sz="1400" b="1" dirty="0" err="1">
                <a:latin typeface="Courier"/>
                <a:ea typeface="+mn-ea"/>
                <a:cs typeface="Courier"/>
              </a:rPr>
              <a:t>mystatus</a:t>
            </a:r>
            <a:r>
              <a:rPr lang="en-US" sz="1400" b="1" dirty="0">
                <a:latin typeface="Courier"/>
                <a:ea typeface="+mn-ea"/>
                <a:cs typeface="Courier"/>
              </a:rPr>
              <a:t>=1</a:t>
            </a:r>
          </a:p>
          <a:p>
            <a:pPr fontAlgn="auto">
              <a:spcBef>
                <a:spcPts val="0"/>
              </a:spcBef>
              <a:spcAft>
                <a:spcPts val="0"/>
              </a:spcAft>
              <a:defRPr/>
            </a:pPr>
            <a:r>
              <a:rPr lang="en-US" sz="1400" b="1" dirty="0" err="1">
                <a:latin typeface="Courier"/>
                <a:ea typeface="+mn-ea"/>
                <a:cs typeface="Courier"/>
              </a:rPr>
              <a:t>fi</a:t>
            </a:r>
            <a:endParaRPr lang="en-US" sz="1400" b="1" dirty="0">
              <a:latin typeface="Courier"/>
              <a:ea typeface="+mn-ea"/>
              <a:cs typeface="Courier"/>
            </a:endParaRP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 do something else that might fail, too ...]</a:t>
            </a:r>
          </a:p>
          <a:p>
            <a:pPr fontAlgn="auto">
              <a:spcBef>
                <a:spcPts val="0"/>
              </a:spcBef>
              <a:spcAft>
                <a:spcPts val="0"/>
              </a:spcAft>
              <a:defRPr/>
            </a:pPr>
            <a:r>
              <a:rPr lang="en-US" sz="1400" b="1" dirty="0">
                <a:latin typeface="Courier"/>
                <a:ea typeface="+mn-ea"/>
                <a:cs typeface="Courier"/>
              </a:rPr>
              <a:t>[ $? -ne 0 ] &amp;&amp; </a:t>
            </a:r>
            <a:r>
              <a:rPr lang="en-US" sz="1400" b="1" dirty="0" err="1">
                <a:latin typeface="Courier"/>
                <a:ea typeface="+mn-ea"/>
                <a:cs typeface="Courier"/>
              </a:rPr>
              <a:t>mystatus</a:t>
            </a:r>
            <a:r>
              <a:rPr lang="en-US" sz="1400" b="1" dirty="0">
                <a:latin typeface="Courier"/>
                <a:ea typeface="+mn-ea"/>
                <a:cs typeface="Courier"/>
              </a:rPr>
              <a:t>=1         # same as above.  Do you understand</a:t>
            </a:r>
          </a:p>
          <a:p>
            <a:pPr fontAlgn="auto">
              <a:spcBef>
                <a:spcPts val="0"/>
              </a:spcBef>
              <a:spcAft>
                <a:spcPts val="0"/>
              </a:spcAft>
              <a:defRPr/>
            </a:pPr>
            <a:r>
              <a:rPr lang="en-US" sz="1400" b="1" dirty="0">
                <a:latin typeface="Courier"/>
                <a:ea typeface="+mn-ea"/>
                <a:cs typeface="Courier"/>
              </a:rPr>
              <a:t>                                   # this?</a:t>
            </a:r>
          </a:p>
          <a:p>
            <a:pPr fontAlgn="auto">
              <a:spcBef>
                <a:spcPts val="0"/>
              </a:spcBef>
              <a:spcAft>
                <a:spcPts val="0"/>
              </a:spcAft>
              <a:defRPr/>
            </a:pPr>
            <a:r>
              <a:rPr lang="en-US" sz="1400" b="1" dirty="0">
                <a:latin typeface="Courier"/>
                <a:ea typeface="+mn-ea"/>
                <a:cs typeface="Courier"/>
              </a:rPr>
              <a:t> </a:t>
            </a:r>
          </a:p>
          <a:p>
            <a:pPr fontAlgn="auto">
              <a:spcBef>
                <a:spcPts val="0"/>
              </a:spcBef>
              <a:spcAft>
                <a:spcPts val="0"/>
              </a:spcAft>
              <a:defRPr/>
            </a:pPr>
            <a:r>
              <a:rPr lang="en-US" sz="1400" b="1" dirty="0">
                <a:latin typeface="Courier"/>
                <a:ea typeface="+mn-ea"/>
                <a:cs typeface="Courier"/>
              </a:rPr>
              <a:t>echo "End of the script"</a:t>
            </a:r>
          </a:p>
          <a:p>
            <a:pPr fontAlgn="auto">
              <a:spcBef>
                <a:spcPts val="0"/>
              </a:spcBef>
              <a:spcAft>
                <a:spcPts val="0"/>
              </a:spcAft>
              <a:defRPr/>
            </a:pPr>
            <a:r>
              <a:rPr lang="en-US" sz="1400" b="1" dirty="0">
                <a:latin typeface="Courier"/>
                <a:ea typeface="+mn-ea"/>
                <a:cs typeface="Courier"/>
              </a:rPr>
              <a:t>exit $</a:t>
            </a:r>
            <a:r>
              <a:rPr lang="en-US" sz="1400" b="1" dirty="0" err="1">
                <a:latin typeface="Courier"/>
                <a:ea typeface="+mn-ea"/>
                <a:cs typeface="Courier"/>
              </a:rPr>
              <a:t>mystatus</a:t>
            </a:r>
            <a:endParaRPr lang="en-US" sz="1400" b="1" dirty="0">
              <a:latin typeface="Courier"/>
              <a:ea typeface="+mn-ea"/>
              <a:cs typeface="Courier"/>
            </a:endParaRPr>
          </a:p>
        </p:txBody>
      </p:sp>
      <p:sp>
        <p:nvSpPr>
          <p:cNvPr id="4" name="TextBox 3"/>
          <p:cNvSpPr txBox="1"/>
          <p:nvPr/>
        </p:nvSpPr>
        <p:spPr>
          <a:xfrm>
            <a:off x="842963" y="157163"/>
            <a:ext cx="7458075" cy="1200150"/>
          </a:xfrm>
          <a:prstGeom prst="rect">
            <a:avLst/>
          </a:prstGeom>
          <a:noFill/>
        </p:spPr>
        <p:txBody>
          <a:bodyPr>
            <a:spAutoFit/>
          </a:bodyPr>
          <a:lstStyle/>
          <a:p>
            <a:pPr algn="ctr" fontAlgn="auto">
              <a:spcBef>
                <a:spcPts val="0"/>
              </a:spcBef>
              <a:spcAft>
                <a:spcPts val="0"/>
              </a:spcAft>
              <a:defRPr/>
            </a:pPr>
            <a:r>
              <a:rPr lang="en-US" sz="3600" b="1" spc="600" dirty="0">
                <a:latin typeface="+mn-lt"/>
                <a:ea typeface="+mn-ea"/>
                <a:cs typeface="+mn-cs"/>
              </a:rPr>
              <a:t>Ending a script properly:</a:t>
            </a:r>
          </a:p>
          <a:p>
            <a:pPr algn="ctr" fontAlgn="auto">
              <a:spcBef>
                <a:spcPts val="0"/>
              </a:spcBef>
              <a:spcAft>
                <a:spcPts val="0"/>
              </a:spcAft>
              <a:defRPr/>
            </a:pPr>
            <a:r>
              <a:rPr lang="en-US" sz="3600" b="1" dirty="0">
                <a:latin typeface="+mn-lt"/>
                <a:ea typeface="+mn-ea"/>
                <a:cs typeface="+mn-cs"/>
              </a:rPr>
              <a:t>The Exit Status – good solution</a:t>
            </a:r>
          </a:p>
        </p:txBody>
      </p:sp>
      <p:sp>
        <p:nvSpPr>
          <p:cNvPr id="36867" name="TextBox 6"/>
          <p:cNvSpPr txBox="1">
            <a:spLocks noChangeArrowheads="1"/>
          </p:cNvSpPr>
          <p:nvPr/>
        </p:nvSpPr>
        <p:spPr bwMode="auto">
          <a:xfrm>
            <a:off x="547688" y="1392238"/>
            <a:ext cx="2459037" cy="369887"/>
          </a:xfrm>
          <a:prstGeom prst="rect">
            <a:avLst/>
          </a:prstGeom>
          <a:noFill/>
          <a:ln w="9525">
            <a:noFill/>
            <a:miter lim="800000"/>
            <a:headEnd/>
            <a:tailEnd/>
          </a:ln>
        </p:spPr>
        <p:txBody>
          <a:bodyPr wrap="none">
            <a:prstTxWarp prst="textNoShape">
              <a:avLst/>
            </a:prstTxWarp>
            <a:spAutoFit/>
          </a:bodyPr>
          <a:lstStyle/>
          <a:p>
            <a:r>
              <a:rPr lang="en-US">
                <a:latin typeface="Calibri" pitchFamily="-72" charset="0"/>
              </a:rPr>
              <a:t>This solved the situation</a:t>
            </a:r>
          </a:p>
        </p:txBody>
      </p:sp>
      <p:sp>
        <p:nvSpPr>
          <p:cNvPr id="36868" name="TextBox 5"/>
          <p:cNvSpPr txBox="1">
            <a:spLocks noChangeArrowheads="1"/>
          </p:cNvSpPr>
          <p:nvPr/>
        </p:nvSpPr>
        <p:spPr bwMode="auto">
          <a:xfrm>
            <a:off x="354013" y="5635625"/>
            <a:ext cx="8240712" cy="461963"/>
          </a:xfrm>
          <a:prstGeom prst="rect">
            <a:avLst/>
          </a:prstGeom>
          <a:noFill/>
          <a:ln w="9525">
            <a:noFill/>
            <a:miter lim="800000"/>
            <a:headEnd/>
            <a:tailEnd/>
          </a:ln>
        </p:spPr>
        <p:txBody>
          <a:bodyPr wrap="none">
            <a:prstTxWarp prst="textNoShape">
              <a:avLst/>
            </a:prstTxWarp>
            <a:spAutoFit/>
          </a:bodyPr>
          <a:lstStyle/>
          <a:p>
            <a:r>
              <a:rPr lang="en-US" sz="2400">
                <a:latin typeface="Calibri" pitchFamily="-72" charset="0"/>
              </a:rPr>
              <a:t>The exit status had controlled us, but now </a:t>
            </a:r>
            <a:r>
              <a:rPr lang="en-US" sz="2400" b="1">
                <a:latin typeface="Calibri" pitchFamily="-72" charset="0"/>
              </a:rPr>
              <a:t>we </a:t>
            </a:r>
            <a:r>
              <a:rPr lang="en-US" sz="2400">
                <a:latin typeface="Calibri" pitchFamily="-72" charset="0"/>
              </a:rPr>
              <a:t>are back in control</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extBox 4"/>
          <p:cNvSpPr txBox="1">
            <a:spLocks/>
          </p:cNvSpPr>
          <p:nvPr/>
        </p:nvSpPr>
        <p:spPr bwMode="auto">
          <a:xfrm>
            <a:off x="1124844" y="890588"/>
            <a:ext cx="6615869" cy="5035550"/>
          </a:xfrm>
          <a:prstGeom prst="rect">
            <a:avLst/>
          </a:prstGeom>
          <a:noFill/>
          <a:ln w="9525">
            <a:noFill/>
            <a:miter lim="800000"/>
            <a:headEnd/>
            <a:tailEnd/>
          </a:ln>
        </p:spPr>
        <p:txBody>
          <a:bodyPr wrap="square">
            <a:prstTxWarp prst="textNoShape">
              <a:avLst/>
            </a:prstTxWarp>
            <a:spAutoFit/>
          </a:bodyPr>
          <a:lstStyle/>
          <a:p>
            <a:r>
              <a:rPr lang="en-US" sz="3600" b="1" dirty="0">
                <a:latin typeface="Courier" pitchFamily="-72" charset="0"/>
                <a:ea typeface="Courier" pitchFamily="-72" charset="0"/>
                <a:cs typeface="Courier" pitchFamily="-72" charset="0"/>
              </a:rPr>
              <a:t>if</a:t>
            </a:r>
            <a:r>
              <a:rPr lang="en-US" sz="3600" dirty="0">
                <a:latin typeface="Courier" pitchFamily="-72" charset="0"/>
                <a:ea typeface="Courier" pitchFamily="-72" charset="0"/>
                <a:cs typeface="Courier" pitchFamily="-72" charset="0"/>
              </a:rPr>
              <a:t> condition1</a:t>
            </a:r>
          </a:p>
          <a:p>
            <a:r>
              <a:rPr lang="en-US" sz="3600" b="1" dirty="0">
                <a:latin typeface="Courier" pitchFamily="-72" charset="0"/>
                <a:ea typeface="Courier" pitchFamily="-72" charset="0"/>
                <a:cs typeface="Courier" pitchFamily="-72" charset="0"/>
              </a:rPr>
              <a:t>then</a:t>
            </a:r>
            <a:endParaRPr lang="en-US" sz="3600" dirty="0">
              <a:latin typeface="Courier" pitchFamily="-72" charset="0"/>
              <a:ea typeface="Courier" pitchFamily="-72" charset="0"/>
              <a:cs typeface="Courier" pitchFamily="-72" charset="0"/>
            </a:endParaRPr>
          </a:p>
          <a:p>
            <a:r>
              <a:rPr lang="en-US" sz="3600" dirty="0">
                <a:latin typeface="Courier" pitchFamily="-72" charset="0"/>
                <a:ea typeface="Courier" pitchFamily="-72" charset="0"/>
                <a:cs typeface="Courier" pitchFamily="-72" charset="0"/>
              </a:rPr>
              <a:t>  statements</a:t>
            </a:r>
          </a:p>
          <a:p>
            <a:r>
              <a:rPr lang="en-US" sz="3600" b="1" i="1" dirty="0" err="1">
                <a:latin typeface="Courier" pitchFamily="-72" charset="0"/>
                <a:ea typeface="Courier" pitchFamily="-72" charset="0"/>
                <a:cs typeface="Courier" pitchFamily="-72" charset="0"/>
              </a:rPr>
              <a:t>elif</a:t>
            </a:r>
            <a:r>
              <a:rPr lang="en-US" sz="3600" i="1" dirty="0">
                <a:latin typeface="Courier" pitchFamily="-72" charset="0"/>
                <a:ea typeface="Courier" pitchFamily="-72" charset="0"/>
                <a:cs typeface="Courier" pitchFamily="-72" charset="0"/>
              </a:rPr>
              <a:t> condition2</a:t>
            </a:r>
            <a:endParaRPr lang="en-US" sz="3600" dirty="0">
              <a:latin typeface="Courier" pitchFamily="-72" charset="0"/>
              <a:ea typeface="Courier" pitchFamily="-72" charset="0"/>
              <a:cs typeface="Courier" pitchFamily="-72" charset="0"/>
            </a:endParaRPr>
          </a:p>
          <a:p>
            <a:r>
              <a:rPr lang="en-US" sz="3600" i="1" dirty="0">
                <a:latin typeface="Courier" pitchFamily="-72" charset="0"/>
                <a:ea typeface="Courier" pitchFamily="-72" charset="0"/>
                <a:cs typeface="Courier" pitchFamily="-72" charset="0"/>
              </a:rPr>
              <a:t>  more statements</a:t>
            </a:r>
            <a:endParaRPr lang="en-US" sz="3600" dirty="0">
              <a:latin typeface="Courier" pitchFamily="-72" charset="0"/>
              <a:ea typeface="Courier" pitchFamily="-72" charset="0"/>
              <a:cs typeface="Courier" pitchFamily="-72" charset="0"/>
            </a:endParaRPr>
          </a:p>
          <a:p>
            <a:r>
              <a:rPr lang="en-US" sz="3600" i="1" dirty="0">
                <a:latin typeface="Courier" pitchFamily="-72" charset="0"/>
                <a:ea typeface="Courier" pitchFamily="-72" charset="0"/>
                <a:cs typeface="Courier" pitchFamily="-72" charset="0"/>
              </a:rPr>
              <a:t>[…]</a:t>
            </a:r>
            <a:endParaRPr lang="en-US" sz="3600" dirty="0">
              <a:latin typeface="Courier" pitchFamily="-72" charset="0"/>
              <a:ea typeface="Courier" pitchFamily="-72" charset="0"/>
              <a:cs typeface="Courier" pitchFamily="-72" charset="0"/>
            </a:endParaRPr>
          </a:p>
          <a:p>
            <a:r>
              <a:rPr lang="en-US" sz="3600" b="1" i="1" dirty="0">
                <a:latin typeface="Courier" pitchFamily="-72" charset="0"/>
                <a:ea typeface="Courier" pitchFamily="-72" charset="0"/>
                <a:cs typeface="Courier" pitchFamily="-72" charset="0"/>
              </a:rPr>
              <a:t>else</a:t>
            </a:r>
            <a:endParaRPr lang="en-US" sz="3600" dirty="0">
              <a:latin typeface="Courier" pitchFamily="-72" charset="0"/>
              <a:ea typeface="Courier" pitchFamily="-72" charset="0"/>
              <a:cs typeface="Courier" pitchFamily="-72" charset="0"/>
            </a:endParaRPr>
          </a:p>
          <a:p>
            <a:r>
              <a:rPr lang="en-US" sz="3600" i="1" dirty="0">
                <a:latin typeface="Courier" pitchFamily="-72" charset="0"/>
                <a:ea typeface="Courier" pitchFamily="-72" charset="0"/>
                <a:cs typeface="Courier" pitchFamily="-72" charset="0"/>
              </a:rPr>
              <a:t>  even more statements</a:t>
            </a:r>
            <a:endParaRPr lang="en-US" sz="3600" dirty="0">
              <a:latin typeface="Courier" pitchFamily="-72" charset="0"/>
              <a:ea typeface="Courier" pitchFamily="-72" charset="0"/>
              <a:cs typeface="Courier" pitchFamily="-72" charset="0"/>
            </a:endParaRPr>
          </a:p>
          <a:p>
            <a:r>
              <a:rPr lang="en-US" sz="3600" b="1" dirty="0">
                <a:latin typeface="Courier" pitchFamily="-72" charset="0"/>
                <a:ea typeface="Courier" pitchFamily="-72" charset="0"/>
                <a:cs typeface="Courier" pitchFamily="-72" charset="0"/>
              </a:rPr>
              <a:t>fi</a:t>
            </a:r>
            <a:endParaRPr lang="en-US" sz="3600" dirty="0">
              <a:latin typeface="Courier" pitchFamily="-72" charset="0"/>
              <a:ea typeface="Courier" pitchFamily="-72" charset="0"/>
              <a:cs typeface="Courier" pitchFamily="-72"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extBox 4"/>
          <p:cNvSpPr txBox="1">
            <a:spLocks/>
          </p:cNvSpPr>
          <p:nvPr/>
        </p:nvSpPr>
        <p:spPr bwMode="auto">
          <a:xfrm>
            <a:off x="791312" y="656370"/>
            <a:ext cx="8004431" cy="3416320"/>
          </a:xfrm>
          <a:prstGeom prst="rect">
            <a:avLst/>
          </a:prstGeom>
          <a:noFill/>
          <a:ln w="9525">
            <a:noFill/>
            <a:miter lim="800000"/>
            <a:headEnd/>
            <a:tailEnd/>
          </a:ln>
        </p:spPr>
        <p:txBody>
          <a:bodyPr wrap="square">
            <a:prstTxWarp prst="textNoShape">
              <a:avLst/>
            </a:prstTxWarp>
            <a:spAutoFit/>
          </a:bodyPr>
          <a:lstStyle/>
          <a:p>
            <a:r>
              <a:rPr lang="en-US" sz="3600" dirty="0">
                <a:latin typeface="Courier" pitchFamily="-72" charset="0"/>
                <a:ea typeface="Courier" pitchFamily="-72" charset="0"/>
                <a:cs typeface="Courier" pitchFamily="-72" charset="0"/>
              </a:rPr>
              <a:t>if </a:t>
            </a:r>
            <a:r>
              <a:rPr lang="en-US" sz="3600" dirty="0" err="1">
                <a:latin typeface="Courier" pitchFamily="-72" charset="0"/>
                <a:ea typeface="Courier" pitchFamily="-72" charset="0"/>
                <a:cs typeface="Courier" pitchFamily="-72" charset="0"/>
              </a:rPr>
              <a:t>grep</a:t>
            </a:r>
            <a:r>
              <a:rPr lang="en-US" sz="3600" dirty="0">
                <a:latin typeface="Courier" pitchFamily="-72" charset="0"/>
                <a:ea typeface="Courier" pitchFamily="-72" charset="0"/>
                <a:cs typeface="Courier" pitchFamily="-72" charset="0"/>
              </a:rPr>
              <a:t> </a:t>
            </a:r>
            <a:r>
              <a:rPr lang="en-US" sz="3600" dirty="0" smtClean="0">
                <a:latin typeface="Courier" pitchFamily="-72" charset="0"/>
                <a:ea typeface="Courier" pitchFamily="-72" charset="0"/>
                <a:cs typeface="Courier" pitchFamily="-72" charset="0"/>
              </a:rPr>
              <a:t>-</a:t>
            </a:r>
            <a:r>
              <a:rPr lang="en-US" sz="3600" dirty="0" smtClean="0">
                <a:latin typeface="Courier" pitchFamily="-72" charset="0"/>
                <a:ea typeface="Courier" pitchFamily="-72" charset="0"/>
                <a:cs typeface="Courier" pitchFamily="-72" charset="0"/>
              </a:rPr>
              <a:t>q </a:t>
            </a:r>
            <a:r>
              <a:rPr lang="en-US" sz="3600" dirty="0">
                <a:latin typeface="Courier" pitchFamily="-72" charset="0"/>
                <a:ea typeface="Courier" pitchFamily="-72" charset="0"/>
                <a:cs typeface="Courier" pitchFamily="-72" charset="0"/>
              </a:rPr>
              <a:t>root /</a:t>
            </a:r>
            <a:r>
              <a:rPr lang="en-US" sz="3600" dirty="0" err="1">
                <a:latin typeface="Courier" pitchFamily="-72" charset="0"/>
                <a:ea typeface="Courier" pitchFamily="-72" charset="0"/>
                <a:cs typeface="Courier" pitchFamily="-72" charset="0"/>
              </a:rPr>
              <a:t>etc</a:t>
            </a:r>
            <a:r>
              <a:rPr lang="en-US" sz="3600" dirty="0">
                <a:latin typeface="Courier" pitchFamily="-72" charset="0"/>
                <a:ea typeface="Courier" pitchFamily="-72" charset="0"/>
                <a:cs typeface="Courier" pitchFamily="-72" charset="0"/>
              </a:rPr>
              <a:t>/</a:t>
            </a:r>
            <a:r>
              <a:rPr lang="en-US" sz="3600" dirty="0" err="1">
                <a:latin typeface="Courier" pitchFamily="-72" charset="0"/>
                <a:ea typeface="Courier" pitchFamily="-72" charset="0"/>
                <a:cs typeface="Courier" pitchFamily="-72" charset="0"/>
              </a:rPr>
              <a:t>passwd</a:t>
            </a:r>
            <a:endParaRPr lang="en-US" sz="3600" dirty="0">
              <a:latin typeface="Courier" pitchFamily="-72" charset="0"/>
              <a:ea typeface="Courier" pitchFamily="-72" charset="0"/>
              <a:cs typeface="Courier" pitchFamily="-72" charset="0"/>
            </a:endParaRPr>
          </a:p>
          <a:p>
            <a:r>
              <a:rPr lang="en-US" sz="3600" dirty="0">
                <a:latin typeface="Courier" pitchFamily="-72" charset="0"/>
                <a:ea typeface="Courier" pitchFamily="-72" charset="0"/>
                <a:cs typeface="Courier" pitchFamily="-72" charset="0"/>
              </a:rPr>
              <a:t>then</a:t>
            </a:r>
          </a:p>
          <a:p>
            <a:r>
              <a:rPr lang="en-US" sz="3600" dirty="0">
                <a:latin typeface="Courier" pitchFamily="-72" charset="0"/>
                <a:ea typeface="Courier" pitchFamily="-72" charset="0"/>
                <a:cs typeface="Courier" pitchFamily="-72" charset="0"/>
              </a:rPr>
              <a:t>  echo root user found</a:t>
            </a:r>
          </a:p>
          <a:p>
            <a:r>
              <a:rPr lang="en-US" sz="3600" dirty="0">
                <a:latin typeface="Courier" pitchFamily="-72" charset="0"/>
                <a:ea typeface="Courier" pitchFamily="-72" charset="0"/>
                <a:cs typeface="Courier" pitchFamily="-72" charset="0"/>
              </a:rPr>
              <a:t>else</a:t>
            </a:r>
          </a:p>
          <a:p>
            <a:r>
              <a:rPr lang="en-US" sz="3600" dirty="0">
                <a:latin typeface="Courier" pitchFamily="-72" charset="0"/>
                <a:ea typeface="Courier" pitchFamily="-72" charset="0"/>
                <a:cs typeface="Courier" pitchFamily="-72" charset="0"/>
              </a:rPr>
              <a:t>  echo </a:t>
            </a:r>
            <a:r>
              <a:rPr lang="en-US" sz="3600" dirty="0" smtClean="0">
                <a:latin typeface="Courier" pitchFamily="-72" charset="0"/>
                <a:ea typeface="Courier" pitchFamily="-72" charset="0"/>
                <a:cs typeface="Courier" pitchFamily="-72" charset="0"/>
              </a:rPr>
              <a:t>“No root???”</a:t>
            </a:r>
            <a:endParaRPr lang="en-US" sz="3600" dirty="0">
              <a:latin typeface="Courier" pitchFamily="-72" charset="0"/>
              <a:ea typeface="Courier" pitchFamily="-72" charset="0"/>
              <a:cs typeface="Courier" pitchFamily="-72" charset="0"/>
            </a:endParaRPr>
          </a:p>
          <a:p>
            <a:r>
              <a:rPr lang="en-US" sz="3600" dirty="0">
                <a:latin typeface="Courier" pitchFamily="-72" charset="0"/>
                <a:ea typeface="Courier" pitchFamily="-72" charset="0"/>
                <a:cs typeface="Courier" pitchFamily="-72" charset="0"/>
              </a:rPr>
              <a:t>fi</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a:spLocks/>
          </p:cNvSpPr>
          <p:nvPr/>
        </p:nvSpPr>
        <p:spPr>
          <a:xfrm>
            <a:off x="354013" y="863600"/>
            <a:ext cx="8435975" cy="2678113"/>
          </a:xfrm>
          <a:prstGeom prst="rect">
            <a:avLst/>
          </a:prstGeom>
          <a:solidFill>
            <a:schemeClr val="bg1">
              <a:lumMod val="85000"/>
            </a:schemeClr>
          </a:solidFill>
        </p:spPr>
        <p:txBody>
          <a:bodyPr>
            <a:spAutoFit/>
          </a:bodyPr>
          <a:lstStyle/>
          <a:p>
            <a:pPr fontAlgn="auto">
              <a:spcBef>
                <a:spcPts val="0"/>
              </a:spcBef>
              <a:spcAft>
                <a:spcPts val="0"/>
              </a:spcAft>
              <a:defRPr/>
            </a:pPr>
            <a:r>
              <a:rPr lang="en-US" sz="2800" dirty="0">
                <a:latin typeface="Courier"/>
                <a:ea typeface="+mn-ea"/>
                <a:cs typeface="Courier"/>
              </a:rPr>
              <a:t>if [ -</a:t>
            </a:r>
            <a:r>
              <a:rPr lang="en-US" sz="2800" dirty="0" err="1">
                <a:latin typeface="Courier"/>
                <a:ea typeface="+mn-ea"/>
                <a:cs typeface="Courier"/>
              </a:rPr>
              <a:t>e</a:t>
            </a:r>
            <a:r>
              <a:rPr lang="en-US" sz="2800" dirty="0">
                <a:latin typeface="Courier"/>
                <a:ea typeface="+mn-ea"/>
                <a:cs typeface="Courier"/>
              </a:rPr>
              <a:t> /etc/</a:t>
            </a:r>
            <a:r>
              <a:rPr lang="en-US" sz="2800" dirty="0" err="1">
                <a:latin typeface="Courier"/>
                <a:ea typeface="+mn-ea"/>
                <a:cs typeface="Courier"/>
              </a:rPr>
              <a:t>passwd</a:t>
            </a:r>
            <a:r>
              <a:rPr lang="en-US" sz="2800" dirty="0">
                <a:latin typeface="Courier"/>
                <a:ea typeface="+mn-ea"/>
                <a:cs typeface="Courier"/>
              </a:rPr>
              <a:t> ]</a:t>
            </a:r>
          </a:p>
          <a:p>
            <a:pPr fontAlgn="auto">
              <a:spcBef>
                <a:spcPts val="0"/>
              </a:spcBef>
              <a:spcAft>
                <a:spcPts val="0"/>
              </a:spcAft>
              <a:defRPr/>
            </a:pPr>
            <a:r>
              <a:rPr lang="en-US" sz="2800" dirty="0">
                <a:latin typeface="Courier"/>
                <a:ea typeface="+mn-ea"/>
                <a:cs typeface="Courier"/>
              </a:rPr>
              <a:t>then</a:t>
            </a:r>
          </a:p>
          <a:p>
            <a:pPr fontAlgn="auto">
              <a:spcBef>
                <a:spcPts val="0"/>
              </a:spcBef>
              <a:spcAft>
                <a:spcPts val="0"/>
              </a:spcAft>
              <a:defRPr/>
            </a:pPr>
            <a:r>
              <a:rPr lang="en-US" sz="2800" dirty="0">
                <a:latin typeface="Courier"/>
                <a:ea typeface="+mn-ea"/>
                <a:cs typeface="Courier"/>
              </a:rPr>
              <a:t>  echo /etc/</a:t>
            </a:r>
            <a:r>
              <a:rPr lang="en-US" sz="2800" dirty="0" err="1">
                <a:latin typeface="Courier"/>
                <a:ea typeface="+mn-ea"/>
                <a:cs typeface="Courier"/>
              </a:rPr>
              <a:t>passwd</a:t>
            </a:r>
            <a:r>
              <a:rPr lang="en-US" sz="2800" dirty="0">
                <a:latin typeface="Courier"/>
                <a:ea typeface="+mn-ea"/>
                <a:cs typeface="Courier"/>
              </a:rPr>
              <a:t> exists</a:t>
            </a:r>
          </a:p>
          <a:p>
            <a:pPr fontAlgn="auto">
              <a:spcBef>
                <a:spcPts val="0"/>
              </a:spcBef>
              <a:spcAft>
                <a:spcPts val="0"/>
              </a:spcAft>
              <a:defRPr/>
            </a:pPr>
            <a:r>
              <a:rPr lang="en-US" sz="2800" dirty="0">
                <a:latin typeface="Courier"/>
                <a:ea typeface="+mn-ea"/>
                <a:cs typeface="Courier"/>
              </a:rPr>
              <a:t>else</a:t>
            </a:r>
          </a:p>
          <a:p>
            <a:pPr fontAlgn="auto">
              <a:spcBef>
                <a:spcPts val="0"/>
              </a:spcBef>
              <a:spcAft>
                <a:spcPts val="0"/>
              </a:spcAft>
              <a:defRPr/>
            </a:pPr>
            <a:r>
              <a:rPr lang="en-US" sz="2800" dirty="0">
                <a:latin typeface="Courier"/>
                <a:ea typeface="+mn-ea"/>
                <a:cs typeface="Courier"/>
              </a:rPr>
              <a:t>  echo /etc/</a:t>
            </a:r>
            <a:r>
              <a:rPr lang="en-US" sz="2800" dirty="0" err="1">
                <a:latin typeface="Courier"/>
                <a:ea typeface="+mn-ea"/>
                <a:cs typeface="Courier"/>
              </a:rPr>
              <a:t>passwd</a:t>
            </a:r>
            <a:r>
              <a:rPr lang="en-US" sz="2800" dirty="0">
                <a:latin typeface="Courier"/>
                <a:ea typeface="+mn-ea"/>
                <a:cs typeface="Courier"/>
              </a:rPr>
              <a:t> does NOT exist</a:t>
            </a:r>
          </a:p>
          <a:p>
            <a:pPr fontAlgn="auto">
              <a:spcBef>
                <a:spcPts val="0"/>
              </a:spcBef>
              <a:spcAft>
                <a:spcPts val="0"/>
              </a:spcAft>
              <a:defRPr/>
            </a:pPr>
            <a:r>
              <a:rPr lang="en-US" sz="2800" dirty="0" err="1">
                <a:latin typeface="Courier"/>
                <a:ea typeface="+mn-ea"/>
                <a:cs typeface="Courier"/>
              </a:rPr>
              <a:t>fi</a:t>
            </a:r>
            <a:endParaRPr lang="en-US" sz="2800" dirty="0">
              <a:latin typeface="Courier"/>
              <a:ea typeface="+mn-ea"/>
              <a:cs typeface="Courier"/>
            </a:endParaRPr>
          </a:p>
        </p:txBody>
      </p:sp>
      <p:sp>
        <p:nvSpPr>
          <p:cNvPr id="3" name="TextBox 2"/>
          <p:cNvSpPr txBox="1">
            <a:spLocks/>
          </p:cNvSpPr>
          <p:nvPr/>
        </p:nvSpPr>
        <p:spPr>
          <a:xfrm>
            <a:off x="354013" y="3736975"/>
            <a:ext cx="8435975" cy="2678113"/>
          </a:xfrm>
          <a:prstGeom prst="rect">
            <a:avLst/>
          </a:prstGeom>
          <a:solidFill>
            <a:schemeClr val="bg1">
              <a:lumMod val="85000"/>
            </a:schemeClr>
          </a:solidFill>
        </p:spPr>
        <p:txBody>
          <a:bodyPr>
            <a:spAutoFit/>
          </a:bodyPr>
          <a:lstStyle/>
          <a:p>
            <a:pPr fontAlgn="auto">
              <a:spcBef>
                <a:spcPts val="0"/>
              </a:spcBef>
              <a:spcAft>
                <a:spcPts val="0"/>
              </a:spcAft>
              <a:defRPr/>
            </a:pPr>
            <a:r>
              <a:rPr lang="en-US" sz="2800" dirty="0">
                <a:latin typeface="Courier"/>
                <a:ea typeface="+mn-ea"/>
                <a:cs typeface="Courier"/>
              </a:rPr>
              <a:t>if test -</a:t>
            </a:r>
            <a:r>
              <a:rPr lang="en-US" sz="2800" dirty="0" err="1">
                <a:latin typeface="Courier"/>
                <a:ea typeface="+mn-ea"/>
                <a:cs typeface="Courier"/>
              </a:rPr>
              <a:t>e</a:t>
            </a:r>
            <a:r>
              <a:rPr lang="en-US" sz="2800" dirty="0">
                <a:latin typeface="Courier"/>
                <a:ea typeface="+mn-ea"/>
                <a:cs typeface="Courier"/>
              </a:rPr>
              <a:t> /etc/</a:t>
            </a:r>
            <a:r>
              <a:rPr lang="en-US" sz="2800" dirty="0" err="1">
                <a:latin typeface="Courier"/>
                <a:ea typeface="+mn-ea"/>
                <a:cs typeface="Courier"/>
              </a:rPr>
              <a:t>passwd</a:t>
            </a:r>
            <a:endParaRPr lang="en-US" sz="2800" dirty="0">
              <a:latin typeface="Courier"/>
              <a:ea typeface="+mn-ea"/>
              <a:cs typeface="Courier"/>
            </a:endParaRPr>
          </a:p>
          <a:p>
            <a:pPr fontAlgn="auto">
              <a:spcBef>
                <a:spcPts val="0"/>
              </a:spcBef>
              <a:spcAft>
                <a:spcPts val="0"/>
              </a:spcAft>
              <a:defRPr/>
            </a:pPr>
            <a:r>
              <a:rPr lang="en-US" sz="2800" dirty="0">
                <a:latin typeface="Courier"/>
                <a:ea typeface="+mn-ea"/>
                <a:cs typeface="Courier"/>
              </a:rPr>
              <a:t>then</a:t>
            </a:r>
          </a:p>
          <a:p>
            <a:pPr fontAlgn="auto">
              <a:spcBef>
                <a:spcPts val="0"/>
              </a:spcBef>
              <a:spcAft>
                <a:spcPts val="0"/>
              </a:spcAft>
              <a:defRPr/>
            </a:pPr>
            <a:r>
              <a:rPr lang="en-US" sz="2800" dirty="0">
                <a:latin typeface="Courier"/>
                <a:ea typeface="+mn-ea"/>
                <a:cs typeface="Courier"/>
              </a:rPr>
              <a:t>  echo /etc/</a:t>
            </a:r>
            <a:r>
              <a:rPr lang="en-US" sz="2800" dirty="0" err="1">
                <a:latin typeface="Courier"/>
                <a:ea typeface="+mn-ea"/>
                <a:cs typeface="Courier"/>
              </a:rPr>
              <a:t>passwd</a:t>
            </a:r>
            <a:r>
              <a:rPr lang="en-US" sz="2800" dirty="0">
                <a:latin typeface="Courier"/>
                <a:ea typeface="+mn-ea"/>
                <a:cs typeface="Courier"/>
              </a:rPr>
              <a:t> exists</a:t>
            </a:r>
          </a:p>
          <a:p>
            <a:pPr fontAlgn="auto">
              <a:spcBef>
                <a:spcPts val="0"/>
              </a:spcBef>
              <a:spcAft>
                <a:spcPts val="0"/>
              </a:spcAft>
              <a:defRPr/>
            </a:pPr>
            <a:r>
              <a:rPr lang="en-US" sz="2800" dirty="0">
                <a:latin typeface="Courier"/>
                <a:ea typeface="+mn-ea"/>
                <a:cs typeface="Courier"/>
              </a:rPr>
              <a:t>else</a:t>
            </a:r>
          </a:p>
          <a:p>
            <a:pPr fontAlgn="auto">
              <a:spcBef>
                <a:spcPts val="0"/>
              </a:spcBef>
              <a:spcAft>
                <a:spcPts val="0"/>
              </a:spcAft>
              <a:defRPr/>
            </a:pPr>
            <a:r>
              <a:rPr lang="en-US" sz="2800" dirty="0">
                <a:latin typeface="Courier"/>
                <a:ea typeface="+mn-ea"/>
                <a:cs typeface="Courier"/>
              </a:rPr>
              <a:t>  echo /etc/</a:t>
            </a:r>
            <a:r>
              <a:rPr lang="en-US" sz="2800" dirty="0" err="1">
                <a:latin typeface="Courier"/>
                <a:ea typeface="+mn-ea"/>
                <a:cs typeface="Courier"/>
              </a:rPr>
              <a:t>passwd</a:t>
            </a:r>
            <a:r>
              <a:rPr lang="en-US" sz="2800" dirty="0">
                <a:latin typeface="Courier"/>
                <a:ea typeface="+mn-ea"/>
                <a:cs typeface="Courier"/>
              </a:rPr>
              <a:t> does NOT exist</a:t>
            </a:r>
          </a:p>
          <a:p>
            <a:pPr fontAlgn="auto">
              <a:spcBef>
                <a:spcPts val="0"/>
              </a:spcBef>
              <a:spcAft>
                <a:spcPts val="0"/>
              </a:spcAft>
              <a:defRPr/>
            </a:pPr>
            <a:r>
              <a:rPr lang="en-US" sz="2800" dirty="0" err="1">
                <a:latin typeface="Courier"/>
                <a:ea typeface="+mn-ea"/>
                <a:cs typeface="Courier"/>
              </a:rPr>
              <a:t>fi</a:t>
            </a:r>
            <a:endParaRPr lang="en-US" sz="2800" dirty="0">
              <a:latin typeface="Courier"/>
              <a:ea typeface="+mn-ea"/>
              <a:cs typeface="Courier"/>
            </a:endParaRPr>
          </a:p>
        </p:txBody>
      </p:sp>
      <p:sp>
        <p:nvSpPr>
          <p:cNvPr id="4" name="TextBox 3"/>
          <p:cNvSpPr txBox="1"/>
          <p:nvPr/>
        </p:nvSpPr>
        <p:spPr>
          <a:xfrm>
            <a:off x="2495550" y="33338"/>
            <a:ext cx="4152900" cy="646112"/>
          </a:xfrm>
          <a:prstGeom prst="rect">
            <a:avLst/>
          </a:prstGeom>
          <a:noFill/>
        </p:spPr>
        <p:txBody>
          <a:bodyPr wrap="none">
            <a:spAutoFit/>
          </a:bodyPr>
          <a:lstStyle/>
          <a:p>
            <a:pPr fontAlgn="auto">
              <a:spcBef>
                <a:spcPts val="0"/>
              </a:spcBef>
              <a:spcAft>
                <a:spcPts val="0"/>
              </a:spcAft>
              <a:defRPr/>
            </a:pPr>
            <a:r>
              <a:rPr lang="en-US" sz="3600" b="1" spc="600" dirty="0">
                <a:latin typeface="+mn-lt"/>
                <a:ea typeface="+mn-ea"/>
                <a:cs typeface="+mn-cs"/>
              </a:rPr>
              <a:t>Twice the same</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TextBox 4"/>
          <p:cNvSpPr txBox="1">
            <a:spLocks/>
          </p:cNvSpPr>
          <p:nvPr/>
        </p:nvSpPr>
        <p:spPr bwMode="auto">
          <a:xfrm>
            <a:off x="446088" y="58738"/>
            <a:ext cx="8320087" cy="6740525"/>
          </a:xfrm>
          <a:prstGeom prst="rect">
            <a:avLst/>
          </a:prstGeom>
          <a:noFill/>
          <a:ln w="9525">
            <a:noFill/>
            <a:miter lim="800000"/>
            <a:headEnd/>
            <a:tailEnd/>
          </a:ln>
        </p:spPr>
        <p:txBody>
          <a:bodyPr>
            <a:prstTxWarp prst="textNoShape">
              <a:avLst/>
            </a:prstTxWarp>
            <a:spAutoFit/>
          </a:bodyPr>
          <a:lstStyle/>
          <a:p>
            <a:r>
              <a:rPr lang="en-US" sz="3600" b="1" dirty="0">
                <a:latin typeface="Courier" pitchFamily="-72" charset="0"/>
                <a:ea typeface="Courier" pitchFamily="-72" charset="0"/>
                <a:cs typeface="Courier" pitchFamily="-72" charset="0"/>
              </a:rPr>
              <a:t>case </a:t>
            </a:r>
            <a:r>
              <a:rPr lang="en-US" sz="3600" dirty="0">
                <a:latin typeface="Courier" pitchFamily="-72" charset="0"/>
                <a:ea typeface="Courier" pitchFamily="-72" charset="0"/>
                <a:cs typeface="Courier" pitchFamily="-72" charset="0"/>
              </a:rPr>
              <a:t>variable </a:t>
            </a:r>
            <a:r>
              <a:rPr lang="en-US" sz="3600" b="1" dirty="0">
                <a:latin typeface="Courier" pitchFamily="-72" charset="0"/>
                <a:ea typeface="Courier" pitchFamily="-72" charset="0"/>
                <a:cs typeface="Courier" pitchFamily="-72" charset="0"/>
              </a:rPr>
              <a:t>in</a:t>
            </a:r>
          </a:p>
          <a:p>
            <a:r>
              <a:rPr lang="en-US" sz="3600" b="1" dirty="0">
                <a:latin typeface="Courier" pitchFamily="-72" charset="0"/>
                <a:ea typeface="Courier" pitchFamily="-72" charset="0"/>
                <a:cs typeface="Courier" pitchFamily="-72" charset="0"/>
              </a:rPr>
              <a:t>  pattern1)</a:t>
            </a:r>
          </a:p>
          <a:p>
            <a:r>
              <a:rPr lang="en-US" sz="3600" b="1" dirty="0">
                <a:latin typeface="Courier" pitchFamily="-72" charset="0"/>
                <a:ea typeface="Courier" pitchFamily="-72" charset="0"/>
                <a:cs typeface="Courier" pitchFamily="-72" charset="0"/>
              </a:rPr>
              <a:t>    </a:t>
            </a:r>
            <a:r>
              <a:rPr lang="en-US" sz="3600" dirty="0" smtClean="0">
                <a:latin typeface="Courier" pitchFamily="-72" charset="0"/>
                <a:ea typeface="Courier" pitchFamily="-72" charset="0"/>
                <a:cs typeface="Courier" pitchFamily="-72" charset="0"/>
              </a:rPr>
              <a:t>statements_1</a:t>
            </a:r>
            <a:endParaRPr lang="en-US" sz="3600" dirty="0">
              <a:latin typeface="Courier" pitchFamily="-72" charset="0"/>
              <a:ea typeface="Courier" pitchFamily="-72" charset="0"/>
              <a:cs typeface="Courier" pitchFamily="-72" charset="0"/>
            </a:endParaRPr>
          </a:p>
          <a:p>
            <a:r>
              <a:rPr lang="en-US" sz="3600" b="1" dirty="0">
                <a:latin typeface="Courier" pitchFamily="-72" charset="0"/>
                <a:ea typeface="Courier" pitchFamily="-72" charset="0"/>
                <a:cs typeface="Courier" pitchFamily="-72" charset="0"/>
              </a:rPr>
              <a:t>    ;;</a:t>
            </a:r>
          </a:p>
          <a:p>
            <a:r>
              <a:rPr lang="en-US" sz="3600" b="1" i="1" dirty="0">
                <a:latin typeface="Courier" pitchFamily="-72" charset="0"/>
                <a:ea typeface="Courier" pitchFamily="-72" charset="0"/>
                <a:cs typeface="Courier" pitchFamily="-72" charset="0"/>
              </a:rPr>
              <a:t>  pattern2)</a:t>
            </a:r>
          </a:p>
          <a:p>
            <a:r>
              <a:rPr lang="en-US" sz="3600" b="1" i="1" dirty="0">
                <a:latin typeface="Courier" pitchFamily="-72" charset="0"/>
                <a:ea typeface="Courier" pitchFamily="-72" charset="0"/>
                <a:cs typeface="Courier" pitchFamily="-72" charset="0"/>
              </a:rPr>
              <a:t>    </a:t>
            </a:r>
            <a:r>
              <a:rPr lang="en-US" sz="3600" i="1" dirty="0" smtClean="0">
                <a:latin typeface="Courier" pitchFamily="-72" charset="0"/>
                <a:ea typeface="Courier" pitchFamily="-72" charset="0"/>
                <a:cs typeface="Courier" pitchFamily="-72" charset="0"/>
              </a:rPr>
              <a:t>statements_2</a:t>
            </a:r>
            <a:endParaRPr lang="en-US" sz="3600" i="1" dirty="0">
              <a:latin typeface="Courier" pitchFamily="-72" charset="0"/>
              <a:ea typeface="Courier" pitchFamily="-72" charset="0"/>
              <a:cs typeface="Courier" pitchFamily="-72" charset="0"/>
            </a:endParaRPr>
          </a:p>
          <a:p>
            <a:r>
              <a:rPr lang="en-US" sz="3600" b="1" i="1" dirty="0">
                <a:latin typeface="Courier" pitchFamily="-72" charset="0"/>
                <a:ea typeface="Courier" pitchFamily="-72" charset="0"/>
                <a:cs typeface="Courier" pitchFamily="-72" charset="0"/>
              </a:rPr>
              <a:t>    ;;</a:t>
            </a:r>
          </a:p>
          <a:p>
            <a:r>
              <a:rPr lang="en-US" sz="3600" b="1" i="1" dirty="0">
                <a:latin typeface="Courier" pitchFamily="-72" charset="0"/>
                <a:ea typeface="Courier" pitchFamily="-72" charset="0"/>
                <a:cs typeface="Courier" pitchFamily="-72" charset="0"/>
              </a:rPr>
              <a:t>  […]</a:t>
            </a:r>
          </a:p>
          <a:p>
            <a:r>
              <a:rPr lang="en-US" sz="3600" b="1" i="1" dirty="0">
                <a:latin typeface="Courier" pitchFamily="-72" charset="0"/>
                <a:ea typeface="Courier" pitchFamily="-72" charset="0"/>
                <a:cs typeface="Courier" pitchFamily="-72" charset="0"/>
              </a:rPr>
              <a:t>  *)</a:t>
            </a:r>
          </a:p>
          <a:p>
            <a:r>
              <a:rPr lang="en-US" sz="3600" b="1" i="1" dirty="0">
                <a:latin typeface="Courier" pitchFamily="-72" charset="0"/>
                <a:ea typeface="Courier" pitchFamily="-72" charset="0"/>
                <a:cs typeface="Courier" pitchFamily="-72" charset="0"/>
              </a:rPr>
              <a:t>    </a:t>
            </a:r>
            <a:r>
              <a:rPr lang="en-US" sz="3600" i="1" dirty="0" smtClean="0">
                <a:latin typeface="Courier" pitchFamily="-72" charset="0"/>
                <a:ea typeface="Courier" pitchFamily="-72" charset="0"/>
                <a:cs typeface="Courier" pitchFamily="-72" charset="0"/>
              </a:rPr>
              <a:t>statements_3</a:t>
            </a:r>
            <a:endParaRPr lang="en-US" sz="3600" i="1" dirty="0">
              <a:latin typeface="Courier" pitchFamily="-72" charset="0"/>
              <a:ea typeface="Courier" pitchFamily="-72" charset="0"/>
              <a:cs typeface="Courier" pitchFamily="-72" charset="0"/>
            </a:endParaRPr>
          </a:p>
          <a:p>
            <a:r>
              <a:rPr lang="en-US" sz="3600" b="1" i="1" dirty="0">
                <a:latin typeface="Courier" pitchFamily="-72" charset="0"/>
                <a:ea typeface="Courier" pitchFamily="-72" charset="0"/>
                <a:cs typeface="Courier" pitchFamily="-72" charset="0"/>
              </a:rPr>
              <a:t>    ;;</a:t>
            </a:r>
          </a:p>
          <a:p>
            <a:r>
              <a:rPr lang="en-US" sz="3600" b="1" dirty="0" err="1">
                <a:latin typeface="Courier" pitchFamily="-72" charset="0"/>
                <a:ea typeface="Courier" pitchFamily="-72" charset="0"/>
                <a:cs typeface="Courier" pitchFamily="-72" charset="0"/>
              </a:rPr>
              <a:t>esac</a:t>
            </a:r>
            <a:endParaRPr lang="en-US" sz="3600" b="1" dirty="0">
              <a:latin typeface="Courier" pitchFamily="-72" charset="0"/>
              <a:ea typeface="Courier" pitchFamily="-72" charset="0"/>
              <a:cs typeface="Courier" pitchFamily="-72"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TextBox 4"/>
          <p:cNvSpPr txBox="1">
            <a:spLocks/>
          </p:cNvSpPr>
          <p:nvPr/>
        </p:nvSpPr>
        <p:spPr bwMode="auto">
          <a:xfrm>
            <a:off x="131763" y="1030288"/>
            <a:ext cx="8799512" cy="3416300"/>
          </a:xfrm>
          <a:prstGeom prst="rect">
            <a:avLst/>
          </a:prstGeom>
          <a:noFill/>
          <a:ln w="9525">
            <a:noFill/>
            <a:miter lim="800000"/>
            <a:headEnd/>
            <a:tailEnd/>
          </a:ln>
        </p:spPr>
        <p:txBody>
          <a:bodyPr>
            <a:prstTxWarp prst="textNoShape">
              <a:avLst/>
            </a:prstTxWarp>
            <a:spAutoFit/>
          </a:bodyPr>
          <a:lstStyle/>
          <a:p>
            <a:r>
              <a:rPr lang="en-US" sz="2400" dirty="0">
                <a:latin typeface="Courier" pitchFamily="-72" charset="0"/>
                <a:ea typeface="Courier" pitchFamily="-72" charset="0"/>
                <a:cs typeface="Courier" pitchFamily="-72" charset="0"/>
              </a:rPr>
              <a:t>case $PATH in</a:t>
            </a:r>
          </a:p>
          <a:p>
            <a:r>
              <a:rPr lang="en-US" sz="2400" dirty="0">
                <a:latin typeface="Courier" pitchFamily="-72" charset="0"/>
                <a:ea typeface="Courier" pitchFamily="-72" charset="0"/>
                <a:cs typeface="Courier" pitchFamily="-72" charset="0"/>
              </a:rPr>
              <a:t> */opt/* | */</a:t>
            </a:r>
            <a:r>
              <a:rPr lang="en-US" sz="2400" dirty="0" err="1">
                <a:latin typeface="Courier" pitchFamily="-72" charset="0"/>
                <a:ea typeface="Courier" pitchFamily="-72" charset="0"/>
                <a:cs typeface="Courier" pitchFamily="-72" charset="0"/>
              </a:rPr>
              <a:t>usr</a:t>
            </a:r>
            <a:r>
              <a:rPr lang="en-US" sz="2400" dirty="0">
                <a:latin typeface="Courier" pitchFamily="-72" charset="0"/>
                <a:ea typeface="Courier" pitchFamily="-72" charset="0"/>
                <a:cs typeface="Courier" pitchFamily="-72" charset="0"/>
              </a:rPr>
              <a:t>/* )</a:t>
            </a:r>
          </a:p>
          <a:p>
            <a:r>
              <a:rPr lang="en-US" sz="2400" dirty="0">
                <a:latin typeface="Courier" pitchFamily="-72" charset="0"/>
                <a:ea typeface="Courier" pitchFamily="-72" charset="0"/>
                <a:cs typeface="Courier" pitchFamily="-72" charset="0"/>
              </a:rPr>
              <a:t>    echo /opt/ or /</a:t>
            </a:r>
            <a:r>
              <a:rPr lang="en-US" sz="2400" dirty="0" err="1">
                <a:latin typeface="Courier" pitchFamily="-72" charset="0"/>
                <a:ea typeface="Courier" pitchFamily="-72" charset="0"/>
                <a:cs typeface="Courier" pitchFamily="-72" charset="0"/>
              </a:rPr>
              <a:t>usr</a:t>
            </a:r>
            <a:r>
              <a:rPr lang="en-US" sz="2400" dirty="0">
                <a:latin typeface="Courier" pitchFamily="-72" charset="0"/>
                <a:ea typeface="Courier" pitchFamily="-72" charset="0"/>
                <a:cs typeface="Courier" pitchFamily="-72" charset="0"/>
              </a:rPr>
              <a:t>/ paths found in \$PATH</a:t>
            </a:r>
          </a:p>
          <a:p>
            <a:r>
              <a:rPr lang="en-US" sz="2400" dirty="0">
                <a:latin typeface="Courier" pitchFamily="-72" charset="0"/>
                <a:ea typeface="Courier" pitchFamily="-72" charset="0"/>
                <a:cs typeface="Courier" pitchFamily="-72" charset="0"/>
              </a:rPr>
              <a:t>    ;;</a:t>
            </a:r>
          </a:p>
          <a:p>
            <a:r>
              <a:rPr lang="en-US" sz="2400" dirty="0">
                <a:latin typeface="Courier" pitchFamily="-72" charset="0"/>
                <a:ea typeface="Courier" pitchFamily="-72" charset="0"/>
                <a:cs typeface="Courier" pitchFamily="-72" charset="0"/>
              </a:rPr>
              <a:t> *)</a:t>
            </a:r>
          </a:p>
          <a:p>
            <a:r>
              <a:rPr lang="en-US" sz="2400" dirty="0">
                <a:latin typeface="Courier" pitchFamily="-72" charset="0"/>
                <a:ea typeface="Courier" pitchFamily="-72" charset="0"/>
                <a:cs typeface="Courier" pitchFamily="-72" charset="0"/>
              </a:rPr>
              <a:t>    echo ‘/opt and /</a:t>
            </a:r>
            <a:r>
              <a:rPr lang="en-US" sz="2400" dirty="0" err="1">
                <a:latin typeface="Courier" pitchFamily="-72" charset="0"/>
                <a:ea typeface="Courier" pitchFamily="-72" charset="0"/>
                <a:cs typeface="Courier" pitchFamily="-72" charset="0"/>
              </a:rPr>
              <a:t>usr</a:t>
            </a:r>
            <a:r>
              <a:rPr lang="en-US" sz="2400" dirty="0">
                <a:latin typeface="Courier" pitchFamily="-72" charset="0"/>
                <a:ea typeface="Courier" pitchFamily="-72" charset="0"/>
                <a:cs typeface="Courier" pitchFamily="-72" charset="0"/>
              </a:rPr>
              <a:t> are not contained in $PATH’</a:t>
            </a:r>
          </a:p>
          <a:p>
            <a:r>
              <a:rPr lang="en-US" sz="2400" dirty="0">
                <a:latin typeface="Courier" pitchFamily="-72" charset="0"/>
                <a:ea typeface="Courier" pitchFamily="-72" charset="0"/>
                <a:cs typeface="Courier" pitchFamily="-72" charset="0"/>
              </a:rPr>
              <a:t>    ;;</a:t>
            </a:r>
          </a:p>
          <a:p>
            <a:r>
              <a:rPr lang="en-US" sz="2400" dirty="0" err="1">
                <a:latin typeface="Courier" pitchFamily="-72" charset="0"/>
                <a:ea typeface="Courier" pitchFamily="-72" charset="0"/>
                <a:cs typeface="Courier" pitchFamily="-72" charset="0"/>
              </a:rPr>
              <a:t>esac</a:t>
            </a:r>
            <a:r>
              <a:rPr lang="en-US" sz="2400" dirty="0">
                <a:latin typeface="Courier" pitchFamily="-72" charset="0"/>
                <a:ea typeface="Courier" pitchFamily="-72" charset="0"/>
                <a:cs typeface="Courier" pitchFamily="-72" charset="0"/>
              </a:rPr>
              <a:t>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extBox 4"/>
          <p:cNvSpPr txBox="1">
            <a:spLocks/>
          </p:cNvSpPr>
          <p:nvPr/>
        </p:nvSpPr>
        <p:spPr bwMode="auto">
          <a:xfrm>
            <a:off x="446088" y="1855788"/>
            <a:ext cx="8320087" cy="2308225"/>
          </a:xfrm>
          <a:prstGeom prst="rect">
            <a:avLst/>
          </a:prstGeom>
          <a:noFill/>
          <a:ln w="9525">
            <a:noFill/>
            <a:miter lim="800000"/>
            <a:headEnd/>
            <a:tailEnd/>
          </a:ln>
        </p:spPr>
        <p:txBody>
          <a:bodyPr>
            <a:prstTxWarp prst="textNoShape">
              <a:avLst/>
            </a:prstTxWarp>
            <a:spAutoFit/>
          </a:bodyPr>
          <a:lstStyle/>
          <a:p>
            <a:r>
              <a:rPr lang="en-US" sz="3600" b="1" dirty="0">
                <a:latin typeface="Courier" pitchFamily="-72" charset="0"/>
                <a:ea typeface="Courier" pitchFamily="-72" charset="0"/>
                <a:cs typeface="Courier" pitchFamily="-72" charset="0"/>
              </a:rPr>
              <a:t>for </a:t>
            </a:r>
            <a:r>
              <a:rPr lang="en-US" sz="3600" dirty="0">
                <a:latin typeface="Courier" pitchFamily="-72" charset="0"/>
                <a:ea typeface="Courier" pitchFamily="-72" charset="0"/>
                <a:cs typeface="Courier" pitchFamily="-72" charset="0"/>
              </a:rPr>
              <a:t>variable </a:t>
            </a:r>
            <a:r>
              <a:rPr lang="en-US" sz="3600" b="1" dirty="0">
                <a:latin typeface="Courier" pitchFamily="-72" charset="0"/>
                <a:ea typeface="Courier" pitchFamily="-72" charset="0"/>
                <a:cs typeface="Courier" pitchFamily="-72" charset="0"/>
              </a:rPr>
              <a:t>in </a:t>
            </a:r>
            <a:r>
              <a:rPr lang="en-US" sz="3600" dirty="0">
                <a:latin typeface="Courier" pitchFamily="-72" charset="0"/>
                <a:ea typeface="Courier" pitchFamily="-72" charset="0"/>
                <a:cs typeface="Courier" pitchFamily="-72" charset="0"/>
              </a:rPr>
              <a:t>list</a:t>
            </a:r>
          </a:p>
          <a:p>
            <a:r>
              <a:rPr lang="en-US" sz="3600" b="1" dirty="0">
                <a:latin typeface="Courier" pitchFamily="-72" charset="0"/>
                <a:ea typeface="Courier" pitchFamily="-72" charset="0"/>
                <a:cs typeface="Courier" pitchFamily="-72" charset="0"/>
              </a:rPr>
              <a:t>do</a:t>
            </a:r>
          </a:p>
          <a:p>
            <a:r>
              <a:rPr lang="en-US" sz="3600" b="1" dirty="0">
                <a:latin typeface="Courier" pitchFamily="-72" charset="0"/>
                <a:ea typeface="Courier" pitchFamily="-72" charset="0"/>
                <a:cs typeface="Courier" pitchFamily="-72" charset="0"/>
              </a:rPr>
              <a:t>  </a:t>
            </a:r>
            <a:r>
              <a:rPr lang="en-US" sz="3600" dirty="0">
                <a:latin typeface="Courier" pitchFamily="-72" charset="0"/>
                <a:ea typeface="Courier" pitchFamily="-72" charset="0"/>
                <a:cs typeface="Courier" pitchFamily="-72" charset="0"/>
              </a:rPr>
              <a:t>statements</a:t>
            </a:r>
          </a:p>
          <a:p>
            <a:r>
              <a:rPr lang="en-US" sz="3600" b="1" dirty="0">
                <a:latin typeface="Courier" pitchFamily="-72" charset="0"/>
                <a:ea typeface="Courier" pitchFamily="-72" charset="0"/>
                <a:cs typeface="Courier" pitchFamily="-72" charset="0"/>
              </a:rPr>
              <a:t>done</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a:spLocks/>
          </p:cNvSpPr>
          <p:nvPr/>
        </p:nvSpPr>
        <p:spPr>
          <a:xfrm>
            <a:off x="354013" y="1400175"/>
            <a:ext cx="8435975" cy="1816100"/>
          </a:xfrm>
          <a:prstGeom prst="rect">
            <a:avLst/>
          </a:prstGeom>
          <a:solidFill>
            <a:schemeClr val="bg1">
              <a:lumMod val="85000"/>
            </a:schemeClr>
          </a:solidFill>
        </p:spPr>
        <p:txBody>
          <a:bodyPr>
            <a:spAutoFit/>
          </a:bodyPr>
          <a:lstStyle/>
          <a:p>
            <a:pPr fontAlgn="auto">
              <a:spcBef>
                <a:spcPts val="0"/>
              </a:spcBef>
              <a:spcAft>
                <a:spcPts val="0"/>
              </a:spcAft>
              <a:defRPr/>
            </a:pPr>
            <a:r>
              <a:rPr lang="en-US" sz="2800" dirty="0">
                <a:latin typeface="Courier"/>
                <a:ea typeface="+mn-ea"/>
                <a:cs typeface="Courier"/>
              </a:rPr>
              <a:t>for FILE in /</a:t>
            </a:r>
            <a:r>
              <a:rPr lang="en-US" sz="2800" dirty="0" err="1">
                <a:latin typeface="Courier"/>
                <a:ea typeface="+mn-ea"/>
                <a:cs typeface="Courier"/>
              </a:rPr>
              <a:t>tmp</a:t>
            </a:r>
            <a:r>
              <a:rPr lang="en-US" sz="2800" dirty="0">
                <a:latin typeface="Courier"/>
                <a:ea typeface="+mn-ea"/>
                <a:cs typeface="Courier"/>
              </a:rPr>
              <a:t>/*</a:t>
            </a:r>
          </a:p>
          <a:p>
            <a:pPr fontAlgn="auto">
              <a:spcBef>
                <a:spcPts val="0"/>
              </a:spcBef>
              <a:spcAft>
                <a:spcPts val="0"/>
              </a:spcAft>
              <a:defRPr/>
            </a:pPr>
            <a:r>
              <a:rPr lang="en-US" sz="2800" dirty="0">
                <a:latin typeface="Courier"/>
                <a:ea typeface="+mn-ea"/>
                <a:cs typeface="Courier"/>
              </a:rPr>
              <a:t>do</a:t>
            </a:r>
          </a:p>
          <a:p>
            <a:pPr fontAlgn="auto">
              <a:spcBef>
                <a:spcPts val="0"/>
              </a:spcBef>
              <a:spcAft>
                <a:spcPts val="0"/>
              </a:spcAft>
              <a:defRPr/>
            </a:pPr>
            <a:r>
              <a:rPr lang="en-US" sz="2800" dirty="0">
                <a:latin typeface="Courier"/>
                <a:ea typeface="+mn-ea"/>
                <a:cs typeface="Courier"/>
              </a:rPr>
              <a:t>  echo “ * $FILE”</a:t>
            </a:r>
          </a:p>
          <a:p>
            <a:pPr fontAlgn="auto">
              <a:spcBef>
                <a:spcPts val="0"/>
              </a:spcBef>
              <a:spcAft>
                <a:spcPts val="0"/>
              </a:spcAft>
              <a:defRPr/>
            </a:pPr>
            <a:r>
              <a:rPr lang="en-US" sz="2800" dirty="0">
                <a:latin typeface="Courier"/>
                <a:ea typeface="+mn-ea"/>
                <a:cs typeface="Courier"/>
              </a:rPr>
              <a:t>done</a:t>
            </a:r>
          </a:p>
        </p:txBody>
      </p:sp>
      <p:sp>
        <p:nvSpPr>
          <p:cNvPr id="3" name="TextBox 2"/>
          <p:cNvSpPr txBox="1">
            <a:spLocks/>
          </p:cNvSpPr>
          <p:nvPr/>
        </p:nvSpPr>
        <p:spPr>
          <a:xfrm>
            <a:off x="354013" y="4024313"/>
            <a:ext cx="8435975" cy="1816100"/>
          </a:xfrm>
          <a:prstGeom prst="rect">
            <a:avLst/>
          </a:prstGeom>
          <a:solidFill>
            <a:schemeClr val="bg1">
              <a:lumMod val="85000"/>
            </a:schemeClr>
          </a:solidFill>
        </p:spPr>
        <p:txBody>
          <a:bodyPr>
            <a:spAutoFit/>
          </a:bodyPr>
          <a:lstStyle/>
          <a:p>
            <a:pPr fontAlgn="auto">
              <a:spcBef>
                <a:spcPts val="0"/>
              </a:spcBef>
              <a:spcAft>
                <a:spcPts val="0"/>
              </a:spcAft>
              <a:defRPr/>
            </a:pPr>
            <a:r>
              <a:rPr lang="en-US" sz="2800" dirty="0">
                <a:latin typeface="Courier"/>
                <a:ea typeface="+mn-ea"/>
                <a:cs typeface="Courier"/>
              </a:rPr>
              <a:t>for FILE in `</a:t>
            </a:r>
            <a:r>
              <a:rPr lang="en-US" sz="2800" dirty="0" err="1">
                <a:latin typeface="Courier"/>
                <a:ea typeface="+mn-ea"/>
                <a:cs typeface="Courier"/>
              </a:rPr>
              <a:t>ls</a:t>
            </a:r>
            <a:r>
              <a:rPr lang="en-US" sz="2800" dirty="0">
                <a:latin typeface="Courier"/>
                <a:ea typeface="+mn-ea"/>
                <a:cs typeface="Courier"/>
              </a:rPr>
              <a:t> /</a:t>
            </a:r>
            <a:r>
              <a:rPr lang="en-US" sz="2800" dirty="0" err="1">
                <a:latin typeface="Courier"/>
                <a:ea typeface="+mn-ea"/>
                <a:cs typeface="Courier"/>
              </a:rPr>
              <a:t>tmp</a:t>
            </a:r>
            <a:r>
              <a:rPr lang="en-US" sz="2800" dirty="0">
                <a:latin typeface="Courier"/>
                <a:ea typeface="+mn-ea"/>
                <a:cs typeface="Courier"/>
              </a:rPr>
              <a:t>`</a:t>
            </a:r>
          </a:p>
          <a:p>
            <a:pPr fontAlgn="auto">
              <a:spcBef>
                <a:spcPts val="0"/>
              </a:spcBef>
              <a:spcAft>
                <a:spcPts val="0"/>
              </a:spcAft>
              <a:defRPr/>
            </a:pPr>
            <a:r>
              <a:rPr lang="en-US" sz="2800" dirty="0">
                <a:latin typeface="Courier"/>
                <a:ea typeface="+mn-ea"/>
                <a:cs typeface="Courier"/>
              </a:rPr>
              <a:t>do</a:t>
            </a:r>
          </a:p>
          <a:p>
            <a:pPr fontAlgn="auto">
              <a:spcBef>
                <a:spcPts val="0"/>
              </a:spcBef>
              <a:spcAft>
                <a:spcPts val="0"/>
              </a:spcAft>
              <a:defRPr/>
            </a:pPr>
            <a:r>
              <a:rPr lang="en-US" sz="2800" dirty="0">
                <a:latin typeface="Courier"/>
                <a:ea typeface="+mn-ea"/>
                <a:cs typeface="Courier"/>
              </a:rPr>
              <a:t>  echo “ * $FILE”</a:t>
            </a:r>
          </a:p>
          <a:p>
            <a:pPr fontAlgn="auto">
              <a:spcBef>
                <a:spcPts val="0"/>
              </a:spcBef>
              <a:spcAft>
                <a:spcPts val="0"/>
              </a:spcAft>
              <a:defRPr/>
            </a:pPr>
            <a:r>
              <a:rPr lang="en-US" sz="2800" dirty="0">
                <a:latin typeface="Courier"/>
                <a:ea typeface="+mn-ea"/>
                <a:cs typeface="Courier"/>
              </a:rPr>
              <a:t>done</a:t>
            </a:r>
          </a:p>
        </p:txBody>
      </p:sp>
      <p:sp>
        <p:nvSpPr>
          <p:cNvPr id="4" name="TextBox 3"/>
          <p:cNvSpPr txBox="1"/>
          <p:nvPr/>
        </p:nvSpPr>
        <p:spPr>
          <a:xfrm>
            <a:off x="1698625" y="166386"/>
            <a:ext cx="5746750" cy="646112"/>
          </a:xfrm>
          <a:prstGeom prst="rect">
            <a:avLst/>
          </a:prstGeom>
          <a:noFill/>
        </p:spPr>
        <p:txBody>
          <a:bodyPr wrap="none">
            <a:spAutoFit/>
          </a:bodyPr>
          <a:lstStyle/>
          <a:p>
            <a:pPr fontAlgn="auto">
              <a:spcBef>
                <a:spcPts val="0"/>
              </a:spcBef>
              <a:spcAft>
                <a:spcPts val="0"/>
              </a:spcAft>
              <a:defRPr/>
            </a:pPr>
            <a:r>
              <a:rPr lang="en-US" sz="3600" b="1" spc="600" dirty="0">
                <a:latin typeface="+mn-lt"/>
                <a:ea typeface="+mn-ea"/>
                <a:cs typeface="+mn-cs"/>
              </a:rPr>
              <a:t>Twice the same again</a:t>
            </a:r>
          </a:p>
        </p:txBody>
      </p:sp>
    </p:spTree>
  </p:cSld>
  <p:clrMapOvr>
    <a:masterClrMapping/>
  </p:clrMapOvr>
</p:sld>
</file>

<file path=ppt/theme/theme1.xml><?xml version="1.0" encoding="utf-8"?>
<a:theme xmlns:a="http://schemas.openxmlformats.org/drawingml/2006/main" name="Office Theme">
  <a:themeElements>
    <a:clrScheme name="Advantage">
      <a:dk1>
        <a:sysClr val="windowText" lastClr="000000"/>
      </a:dk1>
      <a:lt1>
        <a:sysClr val="window" lastClr="FFFFFF"/>
      </a:lt1>
      <a:dk2>
        <a:srgbClr val="2B142D"/>
      </a:dk2>
      <a:lt2>
        <a:srgbClr val="C3AFCC"/>
      </a:lt2>
      <a:accent1>
        <a:srgbClr val="663366"/>
      </a:accent1>
      <a:accent2>
        <a:srgbClr val="330F42"/>
      </a:accent2>
      <a:accent3>
        <a:srgbClr val="666699"/>
      </a:accent3>
      <a:accent4>
        <a:srgbClr val="999966"/>
      </a:accent4>
      <a:accent5>
        <a:srgbClr val="F7901E"/>
      </a:accent5>
      <a:accent6>
        <a:srgbClr val="A3A101"/>
      </a:accent6>
      <a:hlink>
        <a:srgbClr val="BC5FBC"/>
      </a:hlink>
      <a:folHlink>
        <a:srgbClr val="9775A7"/>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200</TotalTime>
  <Words>723</Words>
  <Application>Microsoft Macintosh PowerPoint</Application>
  <PresentationFormat>On-screen Show (4:3)</PresentationFormat>
  <Paragraphs>188</Paragraphs>
  <Slides>20</Slides>
  <Notes>10</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20</vt:i4>
      </vt:variant>
    </vt:vector>
  </HeadingPairs>
  <TitlesOfParts>
    <vt:vector size="22" baseType="lpstr">
      <vt:lpstr>Office Theme</vt:lpstr>
      <vt:lpstr>Document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EMBL Heidelberg</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Frank Thommen</dc:creator>
  <cp:lastModifiedBy>Frank Thommen</cp:lastModifiedBy>
  <cp:revision>17</cp:revision>
  <dcterms:created xsi:type="dcterms:W3CDTF">2012-12-06T11:02:15Z</dcterms:created>
  <dcterms:modified xsi:type="dcterms:W3CDTF">2014-05-20T14:21:43Z</dcterms:modified>
</cp:coreProperties>
</file>

<file path=docProps/thumbnail.jpeg>
</file>