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6" r:id="rId4"/>
    <p:sldId id="273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71" r:id="rId13"/>
    <p:sldId id="272" r:id="rId14"/>
    <p:sldId id="269" r:id="rId15"/>
    <p:sldId id="270" r:id="rId16"/>
    <p:sldId id="274" r:id="rId17"/>
    <p:sldId id="280" r:id="rId18"/>
    <p:sldId id="275" r:id="rId19"/>
    <p:sldId id="276" r:id="rId20"/>
    <p:sldId id="277" r:id="rId21"/>
    <p:sldId id="281" r:id="rId22"/>
    <p:sldId id="278" r:id="rId23"/>
    <p:sldId id="282" r:id="rId24"/>
    <p:sldId id="279" r:id="rId25"/>
    <p:sldId id="283" r:id="rId26"/>
    <p:sldId id="284" r:id="rId27"/>
    <p:sldId id="285" r:id="rId28"/>
    <p:sldId id="286" r:id="rId29"/>
    <p:sldId id="290" r:id="rId30"/>
    <p:sldId id="291" r:id="rId31"/>
    <p:sldId id="292" r:id="rId32"/>
    <p:sldId id="287" r:id="rId33"/>
    <p:sldId id="288" r:id="rId34"/>
    <p:sldId id="303" r:id="rId35"/>
    <p:sldId id="293" r:id="rId36"/>
    <p:sldId id="294" r:id="rId37"/>
    <p:sldId id="295" r:id="rId38"/>
    <p:sldId id="296" r:id="rId39"/>
    <p:sldId id="297" r:id="rId40"/>
    <p:sldId id="298" r:id="rId41"/>
    <p:sldId id="304" r:id="rId42"/>
    <p:sldId id="300" r:id="rId43"/>
    <p:sldId id="301" r:id="rId44"/>
    <p:sldId id="299" r:id="rId45"/>
    <p:sldId id="302" r:id="rId46"/>
  </p:sldIdLst>
  <p:sldSz cx="12192000" cy="6858000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189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378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566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754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5943" algn="l" defTabSz="914378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132" algn="l" defTabSz="914378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320" algn="l" defTabSz="914378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509" algn="l" defTabSz="914378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4650" autoAdjust="0"/>
    <p:restoredTop sz="94523" autoAdjust="0"/>
  </p:normalViewPr>
  <p:slideViewPr>
    <p:cSldViewPr snapToGrid="0">
      <p:cViewPr varScale="1">
        <p:scale>
          <a:sx n="108" d="100"/>
          <a:sy n="108" d="100"/>
        </p:scale>
        <p:origin x="145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3C1593-E191-BD41-BFA9-42F3D7BE7F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365627"/>
          </a:xfrm>
          <a:prstGeom prst="rect">
            <a:avLst/>
          </a:prstGeom>
        </p:spPr>
      </p:pic>
      <p:sp>
        <p:nvSpPr>
          <p:cNvPr id="153" name="Textplatzhalter 3">
            <a:extLst>
              <a:ext uri="{FF2B5EF4-FFF2-40B4-BE49-F238E27FC236}">
                <a16:creationId xmlns:a16="http://schemas.microsoft.com/office/drawing/2014/main" id="{18AD9971-EBA7-45BD-AA01-1784B1034E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1255619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D3C67D6F-9B3C-49BD-9A78-A23B1B18CC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2259981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</p:spTree>
    <p:extLst>
      <p:ext uri="{BB962C8B-B14F-4D97-AF65-F5344CB8AC3E}">
        <p14:creationId xmlns:p14="http://schemas.microsoft.com/office/powerpoint/2010/main" val="400520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637B3F-299F-9342-9095-2B5B4F8C34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368800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BF3E34F3-7C97-4096-B4D3-4379BFEC2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13" name="Textplatzhalter 3">
            <a:extLst>
              <a:ext uri="{FF2B5EF4-FFF2-40B4-BE49-F238E27FC236}">
                <a16:creationId xmlns:a16="http://schemas.microsoft.com/office/drawing/2014/main" id="{36E96831-5054-4E24-A9FC-CB8547ABF7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1643533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3F7D81-D89C-FB4A-A2BA-5ACE025E8098}"/>
              </a:ext>
            </a:extLst>
          </p:cNvPr>
          <p:cNvSpPr txBox="1"/>
          <p:nvPr/>
        </p:nvSpPr>
        <p:spPr bwMode="auto">
          <a:xfrm>
            <a:off x="0" y="6965577"/>
            <a:ext cx="3406589" cy="79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IE" sz="1000" b="1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Copyright</a:t>
            </a:r>
            <a:r>
              <a:rPr lang="en-IE" sz="1000" b="0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© 2018 EMBL</a:t>
            </a:r>
          </a:p>
          <a:p>
            <a:pPr algn="l"/>
            <a:r>
              <a:rPr lang="en-US" sz="1000" kern="0" dirty="0">
                <a:latin typeface="+mn-lt"/>
              </a:rPr>
              <a:t>Photo: Octopus by Jim </a:t>
            </a:r>
            <a:r>
              <a:rPr lang="en-US" sz="1000" kern="0" dirty="0" err="1">
                <a:latin typeface="+mn-lt"/>
              </a:rPr>
              <a:t>Swoger</a:t>
            </a:r>
            <a:r>
              <a:rPr lang="en-US" sz="1000" kern="0" dirty="0">
                <a:latin typeface="+mn-lt"/>
              </a:rPr>
              <a:t>, Montserrat </a:t>
            </a:r>
            <a:r>
              <a:rPr lang="en-US" sz="1000" kern="0" dirty="0" err="1">
                <a:latin typeface="+mn-lt"/>
              </a:rPr>
              <a:t>Coll</a:t>
            </a:r>
            <a:r>
              <a:rPr lang="en-US" sz="1000" kern="0" dirty="0">
                <a:latin typeface="+mn-lt"/>
              </a:rPr>
              <a:t>/EMBL Barcelona, sample courtesy of Roger Villanueva, ICM-CSIC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</p:spTree>
    <p:extLst>
      <p:ext uri="{BB962C8B-B14F-4D97-AF65-F5344CB8AC3E}">
        <p14:creationId xmlns:p14="http://schemas.microsoft.com/office/powerpoint/2010/main" val="88874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143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6BAAF6-CE75-274A-BF6D-B2F0A97430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368800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pic>
        <p:nvPicPr>
          <p:cNvPr id="10" name="Picture 153">
            <a:extLst>
              <a:ext uri="{FF2B5EF4-FFF2-40B4-BE49-F238E27FC236}">
                <a16:creationId xmlns:a16="http://schemas.microsoft.com/office/drawing/2014/main" id="{F1EBEBE5-300E-4422-8954-45D5D9698B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5" name="Textplatzhalter 3">
            <a:extLst>
              <a:ext uri="{FF2B5EF4-FFF2-40B4-BE49-F238E27FC236}">
                <a16:creationId xmlns:a16="http://schemas.microsoft.com/office/drawing/2014/main" id="{18AD9971-EBA7-45BD-AA01-1784B1034E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16" name="Textplatzhalter 3">
            <a:extLst>
              <a:ext uri="{FF2B5EF4-FFF2-40B4-BE49-F238E27FC236}">
                <a16:creationId xmlns:a16="http://schemas.microsoft.com/office/drawing/2014/main" id="{D3C67D6F-9B3C-49BD-9A78-A23B1B18CC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1643533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8871E5-54AF-0344-AD2C-B30D15E03017}"/>
              </a:ext>
            </a:extLst>
          </p:cNvPr>
          <p:cNvSpPr txBox="1"/>
          <p:nvPr/>
        </p:nvSpPr>
        <p:spPr bwMode="auto">
          <a:xfrm>
            <a:off x="1" y="6992273"/>
            <a:ext cx="3541060" cy="79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IE" sz="1000" b="1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Copyright</a:t>
            </a:r>
            <a:r>
              <a:rPr lang="en-IE" sz="1000" b="0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© EMBL</a:t>
            </a:r>
          </a:p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0" dirty="0">
                <a:latin typeface="+mn-lt"/>
              </a:rPr>
              <a:t>Credits: </a:t>
            </a:r>
            <a:r>
              <a:rPr lang="en-IE" sz="1000" b="0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Petra</a:t>
            </a:r>
            <a:r>
              <a:rPr lang="en-IE" sz="10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en-IE" sz="1000" b="0" i="0" u="none" strike="noStrike" kern="1200" baseline="0" dirty="0" err="1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Droncova</a:t>
            </a:r>
            <a:r>
              <a:rPr lang="en-IE" sz="1000" b="0" i="0" u="none" strike="noStrike" kern="120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/EMBL Grenoble. </a:t>
            </a:r>
            <a:br>
              <a:rPr lang="en-IE" sz="1000" b="0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</a:br>
            <a:r>
              <a:rPr lang="en-IE" sz="1000" b="0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Captions:</a:t>
            </a:r>
            <a:r>
              <a:rPr lang="en-IE" sz="10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en-IE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Influenza Polymerase Protein Crystals</a:t>
            </a:r>
          </a:p>
          <a:p>
            <a:pPr algn="l"/>
            <a:endParaRPr lang="en-US" sz="10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737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1439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ED0A6D-CA69-6842-8AEA-C1BD56AF8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368800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EA440710-5637-42AB-B37D-38A2066519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13" name="Textplatzhalter 3">
            <a:extLst>
              <a:ext uri="{FF2B5EF4-FFF2-40B4-BE49-F238E27FC236}">
                <a16:creationId xmlns:a16="http://schemas.microsoft.com/office/drawing/2014/main" id="{3DFEBFF0-9A0A-467F-A4AA-4EFE72BB2DA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1643533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pic>
        <p:nvPicPr>
          <p:cNvPr id="10" name="Picture 153">
            <a:extLst>
              <a:ext uri="{FF2B5EF4-FFF2-40B4-BE49-F238E27FC236}">
                <a16:creationId xmlns:a16="http://schemas.microsoft.com/office/drawing/2014/main" id="{E4D3617E-95E9-4210-9410-91628B2584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5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8871E5-54AF-0344-AD2C-B30D15E03017}"/>
              </a:ext>
            </a:extLst>
          </p:cNvPr>
          <p:cNvSpPr txBox="1"/>
          <p:nvPr/>
        </p:nvSpPr>
        <p:spPr bwMode="auto">
          <a:xfrm>
            <a:off x="1" y="6992273"/>
            <a:ext cx="3541060" cy="79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IE" sz="1000" b="1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Copyright</a:t>
            </a:r>
            <a:r>
              <a:rPr lang="en-IE" sz="1000" b="0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© EMBL</a:t>
            </a:r>
          </a:p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0" dirty="0">
                <a:latin typeface="+mn-lt"/>
              </a:rPr>
              <a:t>Credits: </a:t>
            </a:r>
            <a:r>
              <a:rPr lang="en-IE" sz="1000" b="0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Petra</a:t>
            </a:r>
            <a:r>
              <a:rPr lang="en-IE" sz="10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en-IE" sz="1000" b="0" i="0" u="none" strike="noStrike" kern="1200" baseline="0" dirty="0" err="1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Droncova</a:t>
            </a:r>
            <a:r>
              <a:rPr lang="en-IE" sz="1000" b="0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/EMBL Grenoble. </a:t>
            </a:r>
            <a:br>
              <a:rPr lang="en-IE" sz="1000" b="0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</a:br>
            <a:r>
              <a:rPr lang="en-IE" sz="1000" b="0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Captions:</a:t>
            </a:r>
            <a:r>
              <a:rPr lang="en-IE" sz="10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en-IE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Influenza Polymerase Protein Crystals</a:t>
            </a:r>
          </a:p>
          <a:p>
            <a:pPr algn="l"/>
            <a:endParaRPr lang="en-US" sz="10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150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143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21F0D1-B71C-F34A-AFFE-F1308E52D9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368800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EA440710-5637-42AB-B37D-38A2066519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13" name="Textplatzhalter 3">
            <a:extLst>
              <a:ext uri="{FF2B5EF4-FFF2-40B4-BE49-F238E27FC236}">
                <a16:creationId xmlns:a16="http://schemas.microsoft.com/office/drawing/2014/main" id="{3DFEBFF0-9A0A-467F-A4AA-4EFE72BB2DA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1643533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pic>
        <p:nvPicPr>
          <p:cNvPr id="10" name="Picture 153">
            <a:extLst>
              <a:ext uri="{FF2B5EF4-FFF2-40B4-BE49-F238E27FC236}">
                <a16:creationId xmlns:a16="http://schemas.microsoft.com/office/drawing/2014/main" id="{E4D3617E-95E9-4210-9410-91628B2584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8871E5-54AF-0344-AD2C-B30D15E03017}"/>
              </a:ext>
            </a:extLst>
          </p:cNvPr>
          <p:cNvSpPr txBox="1"/>
          <p:nvPr/>
        </p:nvSpPr>
        <p:spPr bwMode="auto">
          <a:xfrm>
            <a:off x="1" y="7003199"/>
            <a:ext cx="3855844" cy="79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IE" sz="1000" b="1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Copyright</a:t>
            </a:r>
            <a:r>
              <a:rPr lang="en-IE" sz="1000" b="0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© EMBL</a:t>
            </a:r>
          </a:p>
          <a:p>
            <a:pPr algn="l"/>
            <a:r>
              <a:rPr lang="en-US" sz="1000" kern="0" dirty="0">
                <a:latin typeface="+mn-lt"/>
              </a:rPr>
              <a:t>Credits: </a:t>
            </a:r>
            <a:r>
              <a:rPr lang="en-IE" sz="10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Löw</a:t>
            </a:r>
            <a:r>
              <a:rPr lang="en-IE" sz="1000" b="0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 Group/EMBL Hamburg. </a:t>
            </a:r>
            <a:br>
              <a:rPr lang="en-IE" sz="1000" b="0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</a:br>
            <a:r>
              <a:rPr lang="en-IE" sz="10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Captions:</a:t>
            </a:r>
            <a:r>
              <a:rPr lang="en-IE" sz="1000" b="0" i="0" u="none" strike="noStrike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en-IE" sz="1000" b="0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Molecular structure of an integral membrane protein allowing the exchange of solutes across the membrane.</a:t>
            </a:r>
            <a:endParaRPr lang="en-US" sz="1000" kern="0" dirty="0">
              <a:latin typeface="+mn-lt"/>
            </a:endParaRPr>
          </a:p>
        </p:txBody>
      </p:sp>
      <p:sp>
        <p:nvSpPr>
          <p:cNvPr id="14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</p:spTree>
    <p:extLst>
      <p:ext uri="{BB962C8B-B14F-4D97-AF65-F5344CB8AC3E}">
        <p14:creationId xmlns:p14="http://schemas.microsoft.com/office/powerpoint/2010/main" val="33525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3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13BA1F-0AD1-B744-8A67-7DCF275584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1448"/>
            <a:ext cx="12192000" cy="4368800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EA440710-5637-42AB-B37D-38A2066519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13" name="Textplatzhalter 3">
            <a:extLst>
              <a:ext uri="{FF2B5EF4-FFF2-40B4-BE49-F238E27FC236}">
                <a16:creationId xmlns:a16="http://schemas.microsoft.com/office/drawing/2014/main" id="{3DFEBFF0-9A0A-467F-A4AA-4EFE72BB2DA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1643533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pic>
        <p:nvPicPr>
          <p:cNvPr id="10" name="Picture 153">
            <a:extLst>
              <a:ext uri="{FF2B5EF4-FFF2-40B4-BE49-F238E27FC236}">
                <a16:creationId xmlns:a16="http://schemas.microsoft.com/office/drawing/2014/main" id="{E4D3617E-95E9-4210-9410-91628B2584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48871E5-54AF-0344-AD2C-B30D15E03017}"/>
              </a:ext>
            </a:extLst>
          </p:cNvPr>
          <p:cNvSpPr txBox="1"/>
          <p:nvPr/>
        </p:nvSpPr>
        <p:spPr bwMode="auto">
          <a:xfrm>
            <a:off x="1" y="7003199"/>
            <a:ext cx="3855844" cy="79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IE" sz="1000" b="1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Copyright</a:t>
            </a:r>
            <a:r>
              <a:rPr lang="en-IE" sz="1000" b="0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© EMBL</a:t>
            </a:r>
          </a:p>
          <a:p>
            <a:pPr algn="l"/>
            <a:r>
              <a:rPr lang="en-US" sz="1000" kern="0" dirty="0">
                <a:latin typeface="+mn-lt"/>
              </a:rPr>
              <a:t>Credits: </a:t>
            </a:r>
            <a:r>
              <a:rPr lang="en-IE" sz="10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Löw</a:t>
            </a:r>
            <a:r>
              <a:rPr lang="en-IE" sz="1000" b="0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 Group/EMBL Hamburg. </a:t>
            </a:r>
            <a:br>
              <a:rPr lang="en-IE" sz="1000" b="0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</a:br>
            <a:r>
              <a:rPr lang="en-IE" sz="10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Captions:</a:t>
            </a:r>
            <a:r>
              <a:rPr lang="en-IE" sz="1000" b="0" i="0" u="none" strike="noStrike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en-IE" sz="1000" b="0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Molecular structure of an integral membrane protein allowing the exchange of solutes across the membrane.</a:t>
            </a:r>
            <a:endParaRPr lang="en-US" sz="10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12177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39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28CF64-3F26-7144-AF70-ED503CD34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368800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EA440710-5637-42AB-B37D-38A2066519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13" name="Textplatzhalter 3">
            <a:extLst>
              <a:ext uri="{FF2B5EF4-FFF2-40B4-BE49-F238E27FC236}">
                <a16:creationId xmlns:a16="http://schemas.microsoft.com/office/drawing/2014/main" id="{3DFEBFF0-9A0A-467F-A4AA-4EFE72BB2DA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1643533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pic>
        <p:nvPicPr>
          <p:cNvPr id="10" name="Picture 153">
            <a:extLst>
              <a:ext uri="{FF2B5EF4-FFF2-40B4-BE49-F238E27FC236}">
                <a16:creationId xmlns:a16="http://schemas.microsoft.com/office/drawing/2014/main" id="{E4D3617E-95E9-4210-9410-91628B2584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A1C029-6B81-9B47-8B12-B50B27E86507}"/>
              </a:ext>
            </a:extLst>
          </p:cNvPr>
          <p:cNvSpPr txBox="1"/>
          <p:nvPr/>
        </p:nvSpPr>
        <p:spPr bwMode="auto">
          <a:xfrm>
            <a:off x="-1" y="6965577"/>
            <a:ext cx="3865756" cy="79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IE" sz="1000" b="1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Copyright</a:t>
            </a:r>
            <a:r>
              <a:rPr lang="en-IE" sz="1000" b="0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© 2019 EMBL</a:t>
            </a:r>
            <a:br>
              <a:rPr lang="en-IE" sz="1000" b="0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</a:br>
            <a:r>
              <a:rPr lang="en-IE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Credits: </a:t>
            </a:r>
            <a:r>
              <a:rPr lang="en-GB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Luca </a:t>
            </a:r>
            <a:r>
              <a:rPr lang="en-GB" sz="10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Santangeli</a:t>
            </a:r>
            <a:r>
              <a:rPr lang="en-GB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/EMBL Heidelberg</a:t>
            </a:r>
            <a:br>
              <a:rPr lang="en-GB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</a:br>
            <a:r>
              <a:rPr lang="en-GB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Captions</a:t>
            </a:r>
            <a:r>
              <a:rPr lang="en-US" sz="1000" kern="0" dirty="0">
                <a:latin typeface="+mn-lt"/>
              </a:rPr>
              <a:t>: </a:t>
            </a:r>
            <a:r>
              <a:rPr lang="en-GB" sz="100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Diatom chain – Interconnected Photosynthetic Reactors</a:t>
            </a:r>
            <a:r>
              <a:rPr lang="en-IE" sz="1000" dirty="0">
                <a:effectLst/>
                <a:latin typeface="+mn-lt"/>
              </a:rPr>
              <a:t>  </a:t>
            </a:r>
            <a:br>
              <a:rPr lang="en-IE" sz="1000" dirty="0">
                <a:effectLst/>
                <a:latin typeface="+mn-lt"/>
              </a:rPr>
            </a:br>
            <a:endParaRPr lang="en-US" sz="10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0061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39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B300E3-45F1-234F-A32B-A655B7100F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368800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EA440710-5637-42AB-B37D-38A2066519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13" name="Textplatzhalter 3">
            <a:extLst>
              <a:ext uri="{FF2B5EF4-FFF2-40B4-BE49-F238E27FC236}">
                <a16:creationId xmlns:a16="http://schemas.microsoft.com/office/drawing/2014/main" id="{3DFEBFF0-9A0A-467F-A4AA-4EFE72BB2DA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1643533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pic>
        <p:nvPicPr>
          <p:cNvPr id="10" name="Picture 153">
            <a:extLst>
              <a:ext uri="{FF2B5EF4-FFF2-40B4-BE49-F238E27FC236}">
                <a16:creationId xmlns:a16="http://schemas.microsoft.com/office/drawing/2014/main" id="{E4D3617E-95E9-4210-9410-91628B2584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9A1C029-6B81-9B47-8B12-B50B27E86507}"/>
              </a:ext>
            </a:extLst>
          </p:cNvPr>
          <p:cNvSpPr txBox="1"/>
          <p:nvPr/>
        </p:nvSpPr>
        <p:spPr bwMode="auto">
          <a:xfrm>
            <a:off x="-1" y="6965577"/>
            <a:ext cx="3865756" cy="79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IE" sz="1000" b="1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Copyright</a:t>
            </a:r>
            <a:r>
              <a:rPr lang="en-IE" sz="1000" b="0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© 2019 EMBL</a:t>
            </a:r>
            <a:br>
              <a:rPr lang="en-IE" sz="1000" b="0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</a:br>
            <a:r>
              <a:rPr lang="en-IE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Credits: </a:t>
            </a:r>
            <a:r>
              <a:rPr lang="en-GB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Luca </a:t>
            </a:r>
            <a:r>
              <a:rPr lang="en-GB" sz="10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Santangeli</a:t>
            </a:r>
            <a:r>
              <a:rPr lang="en-GB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/EMBL Heidelberg</a:t>
            </a:r>
            <a:br>
              <a:rPr lang="en-GB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</a:br>
            <a:r>
              <a:rPr lang="en-GB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Captions</a:t>
            </a:r>
            <a:r>
              <a:rPr lang="en-US" sz="1000" kern="0" dirty="0">
                <a:latin typeface="+mn-lt"/>
              </a:rPr>
              <a:t>: </a:t>
            </a:r>
            <a:r>
              <a:rPr lang="en-GB" sz="100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Diatom chain – Interconnected Photosynthetic Reactors</a:t>
            </a:r>
            <a:r>
              <a:rPr lang="en-IE" sz="1000" dirty="0">
                <a:effectLst/>
                <a:latin typeface="+mn-lt"/>
              </a:rPr>
              <a:t>  </a:t>
            </a:r>
            <a:br>
              <a:rPr lang="en-IE" sz="1000" dirty="0">
                <a:effectLst/>
                <a:latin typeface="+mn-lt"/>
              </a:rPr>
            </a:br>
            <a:endParaRPr lang="en-US" sz="1000" kern="0" dirty="0">
              <a:latin typeface="+mn-lt"/>
            </a:endParaRPr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</p:spTree>
    <p:extLst>
      <p:ext uri="{BB962C8B-B14F-4D97-AF65-F5344CB8AC3E}">
        <p14:creationId xmlns:p14="http://schemas.microsoft.com/office/powerpoint/2010/main" val="71150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39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2F667F-E9DE-4748-BBD1-206B259CD2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368800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EA440710-5637-42AB-B37D-38A2066519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13" name="Textplatzhalter 3">
            <a:extLst>
              <a:ext uri="{FF2B5EF4-FFF2-40B4-BE49-F238E27FC236}">
                <a16:creationId xmlns:a16="http://schemas.microsoft.com/office/drawing/2014/main" id="{3DFEBFF0-9A0A-467F-A4AA-4EFE72BB2DA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1643533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pic>
        <p:nvPicPr>
          <p:cNvPr id="10" name="Picture 153">
            <a:extLst>
              <a:ext uri="{FF2B5EF4-FFF2-40B4-BE49-F238E27FC236}">
                <a16:creationId xmlns:a16="http://schemas.microsoft.com/office/drawing/2014/main" id="{E4D3617E-95E9-4210-9410-91628B2584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718E853-0B1B-4544-A685-2A459D786F3F}"/>
              </a:ext>
            </a:extLst>
          </p:cNvPr>
          <p:cNvSpPr txBox="1"/>
          <p:nvPr/>
        </p:nvSpPr>
        <p:spPr bwMode="auto">
          <a:xfrm>
            <a:off x="-1" y="6965576"/>
            <a:ext cx="3945055" cy="79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IE" sz="1000" b="1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Copyright</a:t>
            </a:r>
            <a:r>
              <a:rPr lang="en-IE" sz="1000" b="0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© 2017 EMBL</a:t>
            </a:r>
          </a:p>
          <a:p>
            <a:r>
              <a:rPr lang="en-IE" sz="1000" b="1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Credits: </a:t>
            </a:r>
            <a:r>
              <a:rPr lang="en-IE" sz="1000" b="0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Livia </a:t>
            </a:r>
            <a:r>
              <a:rPr lang="en-IE" sz="1000" b="0" i="0" kern="1200" dirty="0" err="1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Marrone</a:t>
            </a:r>
            <a:r>
              <a:rPr lang="en-IE" sz="1000" b="0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/EMBL Rome</a:t>
            </a:r>
          </a:p>
          <a:p>
            <a:r>
              <a:rPr lang="en-IE" sz="1000" b="1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Captions:</a:t>
            </a:r>
            <a:r>
              <a:rPr lang="en-IE" sz="1000" b="1" i="0" kern="1200" baseline="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en-IE" sz="1000" b="0" i="0" kern="1200" baseline="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The prefrontal cortex connects to a very specific region of the brainstem (the PAG) through prefrontal cortical neurons.</a:t>
            </a:r>
            <a:endParaRPr lang="en-IE" sz="1000" b="0" i="0" kern="1200" dirty="0">
              <a:solidFill>
                <a:schemeClr val="tx1"/>
              </a:solidFill>
              <a:effectLst/>
              <a:latin typeface="+mn-lt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</p:spTree>
    <p:extLst>
      <p:ext uri="{BB962C8B-B14F-4D97-AF65-F5344CB8AC3E}">
        <p14:creationId xmlns:p14="http://schemas.microsoft.com/office/powerpoint/2010/main" val="409992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39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6751C7-56AB-D44C-AD66-F43198A9DB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368800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EA440710-5637-42AB-B37D-38A2066519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13" name="Textplatzhalter 3">
            <a:extLst>
              <a:ext uri="{FF2B5EF4-FFF2-40B4-BE49-F238E27FC236}">
                <a16:creationId xmlns:a16="http://schemas.microsoft.com/office/drawing/2014/main" id="{3DFEBFF0-9A0A-467F-A4AA-4EFE72BB2DA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1643533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pic>
        <p:nvPicPr>
          <p:cNvPr id="10" name="Picture 153">
            <a:extLst>
              <a:ext uri="{FF2B5EF4-FFF2-40B4-BE49-F238E27FC236}">
                <a16:creationId xmlns:a16="http://schemas.microsoft.com/office/drawing/2014/main" id="{E4D3617E-95E9-4210-9410-91628B2584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718E853-0B1B-4544-A685-2A459D786F3F}"/>
              </a:ext>
            </a:extLst>
          </p:cNvPr>
          <p:cNvSpPr txBox="1"/>
          <p:nvPr/>
        </p:nvSpPr>
        <p:spPr bwMode="auto">
          <a:xfrm>
            <a:off x="-1" y="6965576"/>
            <a:ext cx="3945055" cy="79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IE" sz="1000" b="1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Copyright</a:t>
            </a:r>
            <a:r>
              <a:rPr lang="en-IE" sz="1000" b="0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© 2017 EMBL</a:t>
            </a:r>
          </a:p>
          <a:p>
            <a:r>
              <a:rPr lang="en-IE" sz="1000" b="1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Credits: </a:t>
            </a:r>
            <a:r>
              <a:rPr lang="en-IE" sz="1000" b="0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Livia </a:t>
            </a:r>
            <a:r>
              <a:rPr lang="en-IE" sz="1000" b="0" i="0" kern="1200" dirty="0" err="1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Marrone</a:t>
            </a:r>
            <a:r>
              <a:rPr lang="en-IE" sz="1000" b="0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/EMBL Rome</a:t>
            </a:r>
          </a:p>
          <a:p>
            <a:r>
              <a:rPr lang="en-IE" sz="1000" b="1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Captions:</a:t>
            </a:r>
            <a:r>
              <a:rPr lang="en-IE" sz="1000" b="1" i="0" kern="1200" baseline="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en-IE" sz="1000" b="0" i="0" kern="1200" baseline="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The prefrontal cortex connects to a very specific region of the brainstem (the PAG) through prefrontal cortical neurons.</a:t>
            </a:r>
            <a:endParaRPr lang="en-IE" sz="1000" b="0" i="0" kern="1200" dirty="0">
              <a:solidFill>
                <a:schemeClr val="tx1"/>
              </a:solidFill>
              <a:effectLst/>
              <a:latin typeface="+mn-lt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678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39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B011EB-2973-0740-8157-FC0EB6F4D9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368800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EA440710-5637-42AB-B37D-38A2066519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13" name="Textplatzhalter 3">
            <a:extLst>
              <a:ext uri="{FF2B5EF4-FFF2-40B4-BE49-F238E27FC236}">
                <a16:creationId xmlns:a16="http://schemas.microsoft.com/office/drawing/2014/main" id="{3DFEBFF0-9A0A-467F-A4AA-4EFE72BB2DA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1643533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pic>
        <p:nvPicPr>
          <p:cNvPr id="10" name="Picture 153">
            <a:extLst>
              <a:ext uri="{FF2B5EF4-FFF2-40B4-BE49-F238E27FC236}">
                <a16:creationId xmlns:a16="http://schemas.microsoft.com/office/drawing/2014/main" id="{E4D3617E-95E9-4210-9410-91628B2584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C133322-3D4C-4941-BE9F-71A217A171F2}"/>
              </a:ext>
            </a:extLst>
          </p:cNvPr>
          <p:cNvSpPr txBox="1"/>
          <p:nvPr/>
        </p:nvSpPr>
        <p:spPr bwMode="auto">
          <a:xfrm>
            <a:off x="1" y="6985401"/>
            <a:ext cx="3657601" cy="643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IE" sz="1000" b="1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Copyright</a:t>
            </a:r>
            <a:r>
              <a:rPr lang="en-IE" sz="1000" b="0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© 2019 EMBL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0" dirty="0">
                <a:latin typeface="+mn-lt"/>
              </a:rPr>
              <a:t>Credits: </a:t>
            </a:r>
            <a:r>
              <a:rPr lang="en-GB" sz="100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Spencer Phillips/EMBL-EBI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Artwork</a:t>
            </a:r>
            <a:r>
              <a:rPr lang="en-GB" sz="1000" kern="1200" baseline="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 title</a:t>
            </a:r>
            <a:r>
              <a:rPr lang="en-GB" sz="100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:</a:t>
            </a:r>
            <a:r>
              <a:rPr lang="en-GB" sz="1000" kern="1200" baseline="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en-US" sz="1000" kern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Singled out</a:t>
            </a:r>
            <a:endParaRPr lang="en-US" sz="1000" kern="0" dirty="0">
              <a:latin typeface="+mn-lt"/>
            </a:endParaRPr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</p:spTree>
    <p:extLst>
      <p:ext uri="{BB962C8B-B14F-4D97-AF65-F5344CB8AC3E}">
        <p14:creationId xmlns:p14="http://schemas.microsoft.com/office/powerpoint/2010/main" val="190522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3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9865D5-AFAB-A649-B2B2-FBEFE0705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4365625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153" name="Textplatzhalter 3">
            <a:extLst>
              <a:ext uri="{FF2B5EF4-FFF2-40B4-BE49-F238E27FC236}">
                <a16:creationId xmlns:a16="http://schemas.microsoft.com/office/drawing/2014/main" id="{18AD9971-EBA7-45BD-AA01-1784B1034E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D3C67D6F-9B3C-49BD-9A78-A23B1B18CC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1643533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</p:spTree>
    <p:extLst>
      <p:ext uri="{BB962C8B-B14F-4D97-AF65-F5344CB8AC3E}">
        <p14:creationId xmlns:p14="http://schemas.microsoft.com/office/powerpoint/2010/main" val="321325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CADE8E-9C97-3844-89EF-1A11922177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368800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EA440710-5637-42AB-B37D-38A2066519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13" name="Textplatzhalter 3">
            <a:extLst>
              <a:ext uri="{FF2B5EF4-FFF2-40B4-BE49-F238E27FC236}">
                <a16:creationId xmlns:a16="http://schemas.microsoft.com/office/drawing/2014/main" id="{3DFEBFF0-9A0A-467F-A4AA-4EFE72BB2DA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1643533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pic>
        <p:nvPicPr>
          <p:cNvPr id="10" name="Picture 153">
            <a:extLst>
              <a:ext uri="{FF2B5EF4-FFF2-40B4-BE49-F238E27FC236}">
                <a16:creationId xmlns:a16="http://schemas.microsoft.com/office/drawing/2014/main" id="{E4D3617E-95E9-4210-9410-91628B2584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133322-3D4C-4941-BE9F-71A217A171F2}"/>
              </a:ext>
            </a:extLst>
          </p:cNvPr>
          <p:cNvSpPr txBox="1"/>
          <p:nvPr/>
        </p:nvSpPr>
        <p:spPr bwMode="auto">
          <a:xfrm>
            <a:off x="1" y="6985401"/>
            <a:ext cx="3657601" cy="643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IE" sz="1000" b="1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Copyright</a:t>
            </a:r>
            <a:r>
              <a:rPr lang="en-IE" sz="1000" b="0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© 2019 EMBL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0" dirty="0">
                <a:latin typeface="+mn-lt"/>
              </a:rPr>
              <a:t>Credits: </a:t>
            </a:r>
            <a:r>
              <a:rPr lang="en-GB" sz="100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Spencer Phillips/EMBL-EBI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Artwork</a:t>
            </a:r>
            <a:r>
              <a:rPr lang="en-GB" sz="1000" kern="1200" baseline="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 title</a:t>
            </a:r>
            <a:r>
              <a:rPr lang="en-GB" sz="100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:</a:t>
            </a:r>
            <a:r>
              <a:rPr lang="en-GB" sz="1000" kern="1200" baseline="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en-US" sz="1000" kern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Singled out</a:t>
            </a:r>
            <a:endParaRPr lang="en-US" sz="10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116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39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platzhalter 3">
            <a:extLst>
              <a:ext uri="{FF2B5EF4-FFF2-40B4-BE49-F238E27FC236}">
                <a16:creationId xmlns:a16="http://schemas.microsoft.com/office/drawing/2014/main" id="{18AD9971-EBA7-45BD-AA01-1784B1034E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4000" b="1" i="0">
                <a:solidFill>
                  <a:schemeClr val="tx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157" name="Textplatzhalter 3">
            <a:extLst>
              <a:ext uri="{FF2B5EF4-FFF2-40B4-BE49-F238E27FC236}">
                <a16:creationId xmlns:a16="http://schemas.microsoft.com/office/drawing/2014/main" id="{6AD9E857-D282-4DBF-9B2D-8656251ED0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59819" y="1802600"/>
            <a:ext cx="7158559" cy="451448"/>
          </a:xfrm>
        </p:spPr>
        <p:txBody>
          <a:bodyPr/>
          <a:lstStyle>
            <a:lvl1pPr marL="0" indent="0">
              <a:buFontTx/>
              <a:buNone/>
              <a:defRPr sz="22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Master </a:t>
            </a:r>
            <a:r>
              <a:rPr lang="de-DE" dirty="0" err="1"/>
              <a:t>subtitle</a:t>
            </a:r>
            <a:endParaRPr lang="de-DE" dirty="0"/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8197" y="296787"/>
            <a:ext cx="2147199" cy="1027159"/>
          </a:xfrm>
          <a:prstGeom prst="rect">
            <a:avLst/>
          </a:prstGeom>
        </p:spPr>
      </p:pic>
      <p:sp>
        <p:nvSpPr>
          <p:cNvPr id="7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2492376"/>
            <a:ext cx="12192000" cy="43656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87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1178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Slide_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9343F3-97BF-48F6-850B-55B780E251B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2"/>
            <a:ext cx="12192000" cy="6164263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Picture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ABD4E757-6FA6-4185-87F3-899E6AD26560}"/>
              </a:ext>
            </a:extLst>
          </p:cNvPr>
          <p:cNvSpPr/>
          <p:nvPr/>
        </p:nvSpPr>
        <p:spPr bwMode="auto">
          <a:xfrm>
            <a:off x="0" y="6165850"/>
            <a:ext cx="12192000" cy="69215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dirty="0" err="1">
              <a:ln>
                <a:noFill/>
              </a:ln>
              <a:solidFill>
                <a:schemeClr val="accent3"/>
              </a:solidFill>
              <a:effectLst/>
              <a:latin typeface="Arial" panose="020B0604020202020204" pitchFamily="34" charset="0"/>
              <a:ea typeface="Geneva" pitchFamily="-112" charset="0"/>
              <a:cs typeface="Geneva" pitchFamily="-112" charset="0"/>
            </a:endParaRPr>
          </a:p>
        </p:txBody>
      </p:sp>
      <p:sp>
        <p:nvSpPr>
          <p:cNvPr id="232" name="Textplatzhalter 3">
            <a:extLst>
              <a:ext uri="{FF2B5EF4-FFF2-40B4-BE49-F238E27FC236}">
                <a16:creationId xmlns:a16="http://schemas.microsoft.com/office/drawing/2014/main" id="{2DD3DBFD-F588-470E-8652-D28CB3AF4E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" y="2273645"/>
            <a:ext cx="10315852" cy="772769"/>
          </a:xfrm>
          <a:solidFill>
            <a:schemeClr val="bg1"/>
          </a:solidFill>
        </p:spPr>
        <p:txBody>
          <a:bodyPr/>
          <a:lstStyle>
            <a:lvl1pPr marL="1168371" indent="0">
              <a:buFontTx/>
              <a:buNone/>
              <a:defRPr sz="22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Master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233" name="Textplatzhalter 3">
            <a:extLst>
              <a:ext uri="{FF2B5EF4-FFF2-40B4-BE49-F238E27FC236}">
                <a16:creationId xmlns:a16="http://schemas.microsoft.com/office/drawing/2014/main" id="{A1FE92C9-31AD-4CAA-BE5D-3E8092ED10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" y="1482345"/>
            <a:ext cx="10315852" cy="841929"/>
          </a:xfrm>
          <a:solidFill>
            <a:schemeClr val="bg1"/>
          </a:solidFill>
        </p:spPr>
        <p:txBody>
          <a:bodyPr anchor="b"/>
          <a:lstStyle>
            <a:lvl1pPr marL="1168371" indent="0">
              <a:buFontTx/>
              <a:buNone/>
              <a:defRPr sz="4000" b="0" i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43932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1439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>
            <a:extLst>
              <a:ext uri="{FF2B5EF4-FFF2-40B4-BE49-F238E27FC236}">
                <a16:creationId xmlns:a16="http://schemas.microsoft.com/office/drawing/2014/main" id="{D29F5188-5BA6-4812-B41D-1FE2AA828B5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0" y="1"/>
            <a:ext cx="12192000" cy="568536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de-DE" sz="3200" b="0" i="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368" y="93786"/>
            <a:ext cx="11235267" cy="1066148"/>
          </a:xfrm>
          <a:prstGeom prst="rect">
            <a:avLst/>
          </a:prstGeom>
        </p:spPr>
        <p:txBody>
          <a:bodyPr anchor="ctr"/>
          <a:lstStyle>
            <a:lvl1pPr>
              <a:defRPr sz="3200" b="1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F98BD252-D775-43C9-97A9-E5A9EA56A055}"/>
              </a:ext>
            </a:extLst>
          </p:cNvPr>
          <p:cNvSpPr/>
          <p:nvPr/>
        </p:nvSpPr>
        <p:spPr bwMode="auto">
          <a:xfrm>
            <a:off x="0" y="1159934"/>
            <a:ext cx="12192000" cy="500591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4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Geneva" pitchFamily="-112" charset="0"/>
              <a:cs typeface="Geneva" pitchFamily="-112" charset="0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57BCAAF-3C16-473D-80B1-AD737F00F3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393701" y="6388524"/>
            <a:ext cx="638175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97C36B3E-AC72-4F69-928F-792E4A8CD192}" type="slidenum">
              <a:rPr lang="en-GB" smtClean="0"/>
              <a:t>‹#›</a:t>
            </a:fld>
            <a:endParaRPr lang="en-GB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150401B2-93DB-4180-ACC0-2C646E497475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xfrm>
            <a:off x="1200151" y="6388524"/>
            <a:ext cx="2235200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BF2763C9-6D94-4F3A-BD93-5C22719B9DD4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1173CD05-0A9F-4EFC-A773-0A589E43C2A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6666470" y="6388524"/>
            <a:ext cx="3195081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944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913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618">
          <p15:clr>
            <a:srgbClr val="FBAE40"/>
          </p15:clr>
        </p15:guide>
        <p15:guide id="4" orient="horz" pos="2323">
          <p15:clr>
            <a:srgbClr val="FBAE40"/>
          </p15:clr>
        </p15:guide>
        <p15:guide id="5" orient="horz" pos="2028">
          <p15:clr>
            <a:srgbClr val="FBAE40"/>
          </p15:clr>
        </p15:guide>
        <p15:guide id="6" orient="horz" pos="1733">
          <p15:clr>
            <a:srgbClr val="FBAE40"/>
          </p15:clr>
        </p15:guide>
        <p15:guide id="7" orient="horz" pos="1439">
          <p15:clr>
            <a:srgbClr val="FBAE40"/>
          </p15:clr>
        </p15:guide>
        <p15:guide id="8" orient="horz" pos="1144">
          <p15:clr>
            <a:srgbClr val="FBAE40"/>
          </p15:clr>
        </p15:guide>
        <p15:guide id="9" orient="horz" pos="849">
          <p15:clr>
            <a:srgbClr val="FBAE40"/>
          </p15:clr>
        </p15:guide>
        <p15:guide id="10" orient="horz" pos="548">
          <p15:clr>
            <a:srgbClr val="FBAE40"/>
          </p15:clr>
        </p15:guide>
        <p15:guide id="11" orient="horz" pos="260">
          <p15:clr>
            <a:srgbClr val="FBAE40"/>
          </p15:clr>
        </p15:guide>
        <p15:guide id="12" pos="3175">
          <p15:clr>
            <a:srgbClr val="FBAE40"/>
          </p15:clr>
        </p15:guide>
        <p15:guide id="13" pos="3470">
          <p15:clr>
            <a:srgbClr val="FBAE40"/>
          </p15:clr>
        </p15:guide>
        <p15:guide id="14" pos="3765">
          <p15:clr>
            <a:srgbClr val="FBAE40"/>
          </p15:clr>
        </p15:guide>
        <p15:guide id="15" pos="4059">
          <p15:clr>
            <a:srgbClr val="FBAE40"/>
          </p15:clr>
        </p15:guide>
        <p15:guide id="16" pos="4354">
          <p15:clr>
            <a:srgbClr val="FBAE40"/>
          </p15:clr>
        </p15:guide>
        <p15:guide id="17" pos="4649">
          <p15:clr>
            <a:srgbClr val="FBAE40"/>
          </p15:clr>
        </p15:guide>
        <p15:guide id="18" pos="4944">
          <p15:clr>
            <a:srgbClr val="FBAE40"/>
          </p15:clr>
        </p15:guide>
        <p15:guide id="19" pos="5239">
          <p15:clr>
            <a:srgbClr val="FBAE40"/>
          </p15:clr>
        </p15:guide>
        <p15:guide id="20" pos="5534">
          <p15:clr>
            <a:srgbClr val="FBAE40"/>
          </p15:clr>
        </p15:guide>
        <p15:guide id="21" pos="2585">
          <p15:clr>
            <a:srgbClr val="FBAE40"/>
          </p15:clr>
        </p15:guide>
        <p15:guide id="22" pos="2290">
          <p15:clr>
            <a:srgbClr val="FBAE40"/>
          </p15:clr>
        </p15:guide>
        <p15:guide id="23" pos="1995">
          <p15:clr>
            <a:srgbClr val="FBAE40"/>
          </p15:clr>
        </p15:guide>
        <p15:guide id="24" pos="1701">
          <p15:clr>
            <a:srgbClr val="FBAE40"/>
          </p15:clr>
        </p15:guide>
        <p15:guide id="25" pos="1406">
          <p15:clr>
            <a:srgbClr val="FBAE40"/>
          </p15:clr>
        </p15:guide>
        <p15:guide id="26" pos="1111">
          <p15:clr>
            <a:srgbClr val="FBAE40"/>
          </p15:clr>
        </p15:guide>
        <p15:guide id="27" pos="816">
          <p15:clr>
            <a:srgbClr val="FBAE40"/>
          </p15:clr>
        </p15:guide>
        <p15:guide id="28" pos="521">
          <p15:clr>
            <a:srgbClr val="FBAE40"/>
          </p15:clr>
        </p15:guide>
        <p15:guide id="29" pos="22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84">
            <a:extLst>
              <a:ext uri="{FF2B5EF4-FFF2-40B4-BE49-F238E27FC236}">
                <a16:creationId xmlns:a16="http://schemas.microsoft.com/office/drawing/2014/main" id="{7D0A560D-00EB-4626-8D38-7434534A4948}"/>
              </a:ext>
            </a:extLst>
          </p:cNvPr>
          <p:cNvSpPr/>
          <p:nvPr/>
        </p:nvSpPr>
        <p:spPr bwMode="auto">
          <a:xfrm>
            <a:off x="0" y="1159934"/>
            <a:ext cx="12192000" cy="500591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4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Geneva" pitchFamily="-112" charset="0"/>
              <a:cs typeface="Geneva" pitchFamily="-112" charset="0"/>
            </a:endParaRPr>
          </a:p>
        </p:txBody>
      </p:sp>
      <p:sp>
        <p:nvSpPr>
          <p:cNvPr id="89" name="Content Placeholder 2">
            <a:extLst>
              <a:ext uri="{FF2B5EF4-FFF2-40B4-BE49-F238E27FC236}">
                <a16:creationId xmlns:a16="http://schemas.microsoft.com/office/drawing/2014/main" id="{BD0F621F-7E18-465E-BB30-5BE1EB0F9E1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82071" y="1162580"/>
            <a:ext cx="11232092" cy="5014385"/>
          </a:xfrm>
          <a:prstGeom prst="rect">
            <a:avLst/>
          </a:prstGeom>
        </p:spPr>
        <p:txBody>
          <a:bodyPr tIns="72000"/>
          <a:lstStyle>
            <a:lvl1pPr>
              <a:buClr>
                <a:srgbClr val="529A43"/>
              </a:buClr>
              <a:defRPr sz="2200">
                <a:solidFill>
                  <a:schemeClr val="tx1"/>
                </a:solidFill>
              </a:defRPr>
            </a:lvl1pPr>
            <a:lvl2pPr>
              <a:buClr>
                <a:srgbClr val="529A43"/>
              </a:buClr>
              <a:defRPr sz="1800">
                <a:solidFill>
                  <a:schemeClr val="tx1"/>
                </a:solidFill>
              </a:defRPr>
            </a:lvl2pPr>
            <a:lvl3pPr marL="1219140" indent="0">
              <a:buClr>
                <a:srgbClr val="529A43"/>
              </a:buClr>
              <a:buNone/>
              <a:defRPr>
                <a:solidFill>
                  <a:schemeClr val="accent4"/>
                </a:solidFill>
              </a:defRPr>
            </a:lvl3pPr>
            <a:lvl4pPr>
              <a:buClr>
                <a:srgbClr val="529A43"/>
              </a:buClr>
              <a:defRPr>
                <a:solidFill>
                  <a:schemeClr val="accent4"/>
                </a:solidFill>
              </a:defRPr>
            </a:lvl4pPr>
            <a:lvl5pPr>
              <a:buClr>
                <a:srgbClr val="529A43"/>
              </a:buCl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text</a:t>
            </a:r>
            <a:r>
              <a:rPr lang="de-DE" dirty="0"/>
              <a:t> </a:t>
            </a:r>
            <a:r>
              <a:rPr lang="de-DE" dirty="0" err="1"/>
              <a:t>styles</a:t>
            </a:r>
            <a:endParaRPr lang="de-DE" dirty="0"/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93E804-468D-4EDB-958B-C2288F74F0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393701" y="6388524"/>
            <a:ext cx="638175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97C36B3E-AC72-4F69-928F-792E4A8CD192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6B0619D8-5C8C-49FE-B26D-9082B63B10EE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xfrm>
            <a:off x="1200151" y="6388524"/>
            <a:ext cx="2235200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BF2763C9-6D94-4F3A-BD93-5C22719B9DD4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6CB8C323-B869-4B3C-A9AD-BEDC2E85FD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6666470" y="6388524"/>
            <a:ext cx="3195081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D843A18-99C6-4D44-B1C2-80825B56D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68" y="93786"/>
            <a:ext cx="11235267" cy="1066148"/>
          </a:xfrm>
          <a:prstGeom prst="rect">
            <a:avLst/>
          </a:prstGeom>
        </p:spPr>
        <p:txBody>
          <a:bodyPr anchor="ctr"/>
          <a:lstStyle>
            <a:lvl1pPr>
              <a:defRPr sz="3200" b="1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4533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913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618">
          <p15:clr>
            <a:srgbClr val="FBAE40"/>
          </p15:clr>
        </p15:guide>
        <p15:guide id="4" orient="horz" pos="2323">
          <p15:clr>
            <a:srgbClr val="FBAE40"/>
          </p15:clr>
        </p15:guide>
        <p15:guide id="5" orient="horz" pos="2028">
          <p15:clr>
            <a:srgbClr val="FBAE40"/>
          </p15:clr>
        </p15:guide>
        <p15:guide id="6" orient="horz" pos="1733">
          <p15:clr>
            <a:srgbClr val="FBAE40"/>
          </p15:clr>
        </p15:guide>
        <p15:guide id="7" orient="horz" pos="1439">
          <p15:clr>
            <a:srgbClr val="FBAE40"/>
          </p15:clr>
        </p15:guide>
        <p15:guide id="8" orient="horz" pos="1144">
          <p15:clr>
            <a:srgbClr val="FBAE40"/>
          </p15:clr>
        </p15:guide>
        <p15:guide id="9" orient="horz" pos="849">
          <p15:clr>
            <a:srgbClr val="FBAE40"/>
          </p15:clr>
        </p15:guide>
        <p15:guide id="10" orient="horz" pos="548">
          <p15:clr>
            <a:srgbClr val="FBAE40"/>
          </p15:clr>
        </p15:guide>
        <p15:guide id="11" orient="horz" pos="259">
          <p15:clr>
            <a:srgbClr val="FBAE40"/>
          </p15:clr>
        </p15:guide>
        <p15:guide id="12" pos="3175">
          <p15:clr>
            <a:srgbClr val="FBAE40"/>
          </p15:clr>
        </p15:guide>
        <p15:guide id="13" pos="3470">
          <p15:clr>
            <a:srgbClr val="FBAE40"/>
          </p15:clr>
        </p15:guide>
        <p15:guide id="14" pos="3765">
          <p15:clr>
            <a:srgbClr val="FBAE40"/>
          </p15:clr>
        </p15:guide>
        <p15:guide id="15" pos="4059">
          <p15:clr>
            <a:srgbClr val="FBAE40"/>
          </p15:clr>
        </p15:guide>
        <p15:guide id="16" pos="4354">
          <p15:clr>
            <a:srgbClr val="FBAE40"/>
          </p15:clr>
        </p15:guide>
        <p15:guide id="17" pos="4649">
          <p15:clr>
            <a:srgbClr val="FBAE40"/>
          </p15:clr>
        </p15:guide>
        <p15:guide id="18" pos="4944">
          <p15:clr>
            <a:srgbClr val="FBAE40"/>
          </p15:clr>
        </p15:guide>
        <p15:guide id="19" pos="5239">
          <p15:clr>
            <a:srgbClr val="FBAE40"/>
          </p15:clr>
        </p15:guide>
        <p15:guide id="20" pos="5534">
          <p15:clr>
            <a:srgbClr val="FBAE40"/>
          </p15:clr>
        </p15:guide>
        <p15:guide id="21" pos="2585">
          <p15:clr>
            <a:srgbClr val="FBAE40"/>
          </p15:clr>
        </p15:guide>
        <p15:guide id="22" pos="2290">
          <p15:clr>
            <a:srgbClr val="FBAE40"/>
          </p15:clr>
        </p15:guide>
        <p15:guide id="23" pos="1995">
          <p15:clr>
            <a:srgbClr val="FBAE40"/>
          </p15:clr>
        </p15:guide>
        <p15:guide id="24" pos="1701">
          <p15:clr>
            <a:srgbClr val="FBAE40"/>
          </p15:clr>
        </p15:guide>
        <p15:guide id="25" pos="1406">
          <p15:clr>
            <a:srgbClr val="FBAE40"/>
          </p15:clr>
        </p15:guide>
        <p15:guide id="26" pos="1111">
          <p15:clr>
            <a:srgbClr val="FBAE40"/>
          </p15:clr>
        </p15:guide>
        <p15:guide id="27" pos="816">
          <p15:clr>
            <a:srgbClr val="FBAE40"/>
          </p15:clr>
        </p15:guide>
        <p15:guide id="28" pos="521">
          <p15:clr>
            <a:srgbClr val="FBAE40"/>
          </p15:clr>
        </p15:guide>
        <p15:guide id="29" pos="22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Element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FE2C253-81C0-4219-9B3B-ADC4AF564B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82071" y="1162580"/>
            <a:ext cx="11232092" cy="5014385"/>
          </a:xfrm>
          <a:prstGeom prst="rect">
            <a:avLst/>
          </a:prstGeom>
        </p:spPr>
        <p:txBody>
          <a:bodyPr tIns="72000"/>
          <a:lstStyle>
            <a:lvl1pPr>
              <a:buClr>
                <a:srgbClr val="529A43"/>
              </a:buClr>
              <a:defRPr sz="2200">
                <a:solidFill>
                  <a:schemeClr val="tx1"/>
                </a:solidFill>
              </a:defRPr>
            </a:lvl1pPr>
            <a:lvl2pPr>
              <a:buClr>
                <a:srgbClr val="529A43"/>
              </a:buClr>
              <a:defRPr sz="1800">
                <a:solidFill>
                  <a:schemeClr val="tx1"/>
                </a:solidFill>
              </a:defRPr>
            </a:lvl2pPr>
            <a:lvl3pPr marL="1219140" indent="0">
              <a:buClr>
                <a:srgbClr val="529A43"/>
              </a:buClr>
              <a:buNone/>
              <a:defRPr>
                <a:solidFill>
                  <a:schemeClr val="accent4"/>
                </a:solidFill>
              </a:defRPr>
            </a:lvl3pPr>
            <a:lvl4pPr>
              <a:buClr>
                <a:srgbClr val="529A43"/>
              </a:buClr>
              <a:defRPr>
                <a:solidFill>
                  <a:schemeClr val="accent4"/>
                </a:solidFill>
              </a:defRPr>
            </a:lvl4pPr>
            <a:lvl5pPr>
              <a:buClr>
                <a:srgbClr val="529A43"/>
              </a:buCl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text</a:t>
            </a:r>
            <a:r>
              <a:rPr lang="de-DE" dirty="0"/>
              <a:t> </a:t>
            </a:r>
            <a:r>
              <a:rPr lang="de-DE" dirty="0" err="1"/>
              <a:t>styles</a:t>
            </a:r>
            <a:endParaRPr lang="de-DE" dirty="0"/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228F58C-883D-4D1D-A0A5-53378CE8B5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393701" y="6388524"/>
            <a:ext cx="638175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97C36B3E-AC72-4F69-928F-792E4A8CD192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E962668B-280D-40A0-A568-D2F61BAD61CA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xfrm>
            <a:off x="1200151" y="6388524"/>
            <a:ext cx="2235200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BF2763C9-6D94-4F3A-BD93-5C22719B9DD4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30DD8454-E16B-4A77-97CE-008ACD2ED1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6666470" y="6388524"/>
            <a:ext cx="3195081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A303BE-0D8C-49ED-B546-7E3A6519C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68" y="93786"/>
            <a:ext cx="11235267" cy="1066148"/>
          </a:xfrm>
          <a:prstGeom prst="rect">
            <a:avLst/>
          </a:prstGeom>
        </p:spPr>
        <p:txBody>
          <a:bodyPr anchor="ctr"/>
          <a:lstStyle>
            <a:lvl1pPr>
              <a:defRPr sz="3200" b="1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8267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913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618">
          <p15:clr>
            <a:srgbClr val="FBAE40"/>
          </p15:clr>
        </p15:guide>
        <p15:guide id="4" orient="horz" pos="2323">
          <p15:clr>
            <a:srgbClr val="FBAE40"/>
          </p15:clr>
        </p15:guide>
        <p15:guide id="5" orient="horz" pos="2028">
          <p15:clr>
            <a:srgbClr val="FBAE40"/>
          </p15:clr>
        </p15:guide>
        <p15:guide id="6" orient="horz" pos="1733">
          <p15:clr>
            <a:srgbClr val="FBAE40"/>
          </p15:clr>
        </p15:guide>
        <p15:guide id="7" orient="horz" pos="1439">
          <p15:clr>
            <a:srgbClr val="FBAE40"/>
          </p15:clr>
        </p15:guide>
        <p15:guide id="8" orient="horz" pos="1144">
          <p15:clr>
            <a:srgbClr val="FBAE40"/>
          </p15:clr>
        </p15:guide>
        <p15:guide id="9" orient="horz" pos="849">
          <p15:clr>
            <a:srgbClr val="FBAE40"/>
          </p15:clr>
        </p15:guide>
        <p15:guide id="10" orient="horz" pos="548">
          <p15:clr>
            <a:srgbClr val="FBAE40"/>
          </p15:clr>
        </p15:guide>
        <p15:guide id="11" orient="horz" pos="260">
          <p15:clr>
            <a:srgbClr val="FBAE40"/>
          </p15:clr>
        </p15:guide>
        <p15:guide id="12" pos="3175">
          <p15:clr>
            <a:srgbClr val="FBAE40"/>
          </p15:clr>
        </p15:guide>
        <p15:guide id="13" pos="3470">
          <p15:clr>
            <a:srgbClr val="FBAE40"/>
          </p15:clr>
        </p15:guide>
        <p15:guide id="14" pos="3765">
          <p15:clr>
            <a:srgbClr val="FBAE40"/>
          </p15:clr>
        </p15:guide>
        <p15:guide id="15" pos="4059">
          <p15:clr>
            <a:srgbClr val="FBAE40"/>
          </p15:clr>
        </p15:guide>
        <p15:guide id="16" pos="4354">
          <p15:clr>
            <a:srgbClr val="FBAE40"/>
          </p15:clr>
        </p15:guide>
        <p15:guide id="17" pos="4649">
          <p15:clr>
            <a:srgbClr val="FBAE40"/>
          </p15:clr>
        </p15:guide>
        <p15:guide id="18" pos="4944">
          <p15:clr>
            <a:srgbClr val="FBAE40"/>
          </p15:clr>
        </p15:guide>
        <p15:guide id="19" pos="5239">
          <p15:clr>
            <a:srgbClr val="FBAE40"/>
          </p15:clr>
        </p15:guide>
        <p15:guide id="20" pos="5534">
          <p15:clr>
            <a:srgbClr val="FBAE40"/>
          </p15:clr>
        </p15:guide>
        <p15:guide id="21" pos="2585">
          <p15:clr>
            <a:srgbClr val="FBAE40"/>
          </p15:clr>
        </p15:guide>
        <p15:guide id="22" pos="2290">
          <p15:clr>
            <a:srgbClr val="FBAE40"/>
          </p15:clr>
        </p15:guide>
        <p15:guide id="23" pos="1995">
          <p15:clr>
            <a:srgbClr val="FBAE40"/>
          </p15:clr>
        </p15:guide>
        <p15:guide id="24" pos="1701">
          <p15:clr>
            <a:srgbClr val="FBAE40"/>
          </p15:clr>
        </p15:guide>
        <p15:guide id="25" pos="1406">
          <p15:clr>
            <a:srgbClr val="FBAE40"/>
          </p15:clr>
        </p15:guide>
        <p15:guide id="26" pos="1111">
          <p15:clr>
            <a:srgbClr val="FBAE40"/>
          </p15:clr>
        </p15:guide>
        <p15:guide id="27" pos="816">
          <p15:clr>
            <a:srgbClr val="FBAE40"/>
          </p15:clr>
        </p15:guide>
        <p15:guide id="28" pos="521">
          <p15:clr>
            <a:srgbClr val="FBAE40"/>
          </p15:clr>
        </p15:guide>
        <p15:guide id="29" pos="226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4">
            <a:extLst>
              <a:ext uri="{FF2B5EF4-FFF2-40B4-BE49-F238E27FC236}">
                <a16:creationId xmlns:a16="http://schemas.microsoft.com/office/drawing/2014/main" id="{D8F8C0A7-CA71-4430-BA8E-D2FEC661CCCF}"/>
              </a:ext>
            </a:extLst>
          </p:cNvPr>
          <p:cNvSpPr/>
          <p:nvPr/>
        </p:nvSpPr>
        <p:spPr bwMode="auto">
          <a:xfrm>
            <a:off x="0" y="1159934"/>
            <a:ext cx="12192000" cy="500591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4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Geneva" pitchFamily="-112" charset="0"/>
              <a:cs typeface="Geneva" pitchFamily="-112" charset="0"/>
            </a:endParaRPr>
          </a:p>
        </p:txBody>
      </p:sp>
      <p:sp>
        <p:nvSpPr>
          <p:cNvPr id="87" name="Content Placeholder 2">
            <a:extLst>
              <a:ext uri="{FF2B5EF4-FFF2-40B4-BE49-F238E27FC236}">
                <a16:creationId xmlns:a16="http://schemas.microsoft.com/office/drawing/2014/main" id="{6BCC2FCA-7779-4EF9-8308-1A5384502550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108703" y="1162578"/>
            <a:ext cx="5592280" cy="5005495"/>
          </a:xfrm>
          <a:prstGeom prst="rect">
            <a:avLst/>
          </a:prstGeom>
        </p:spPr>
        <p:txBody>
          <a:bodyPr/>
          <a:lstStyle>
            <a:lvl1pPr marL="355582" indent="-241289">
              <a:buClr>
                <a:srgbClr val="529A43"/>
              </a:buClr>
              <a:defRPr sz="2200">
                <a:solidFill>
                  <a:srgbClr val="000000"/>
                </a:solidFill>
              </a:defRPr>
            </a:lvl1pPr>
            <a:lvl2pPr marL="596870" indent="-234939">
              <a:buClr>
                <a:srgbClr val="529A43"/>
              </a:buClr>
              <a:defRPr sz="1800">
                <a:solidFill>
                  <a:srgbClr val="000000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text</a:t>
            </a:r>
            <a:r>
              <a:rPr lang="de-DE" dirty="0"/>
              <a:t> </a:t>
            </a:r>
            <a:r>
              <a:rPr lang="de-DE" dirty="0" err="1"/>
              <a:t>styles</a:t>
            </a:r>
            <a:endParaRPr lang="de-DE" dirty="0"/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89" name="Content Placeholder 2">
            <a:extLst>
              <a:ext uri="{FF2B5EF4-FFF2-40B4-BE49-F238E27FC236}">
                <a16:creationId xmlns:a16="http://schemas.microsoft.com/office/drawing/2014/main" id="{91ADD63F-0928-40AF-BFEB-C1BE052704C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82071" y="1162580"/>
            <a:ext cx="5626632" cy="5014385"/>
          </a:xfrm>
          <a:prstGeom prst="rect">
            <a:avLst/>
          </a:prstGeom>
        </p:spPr>
        <p:txBody>
          <a:bodyPr tIns="72000"/>
          <a:lstStyle>
            <a:lvl1pPr>
              <a:buClr>
                <a:srgbClr val="529A43"/>
              </a:buClr>
              <a:defRPr sz="2200">
                <a:solidFill>
                  <a:schemeClr val="tx1"/>
                </a:solidFill>
              </a:defRPr>
            </a:lvl1pPr>
            <a:lvl2pPr>
              <a:buClr>
                <a:srgbClr val="529A43"/>
              </a:buClr>
              <a:defRPr sz="1800">
                <a:solidFill>
                  <a:schemeClr val="tx1"/>
                </a:solidFill>
              </a:defRPr>
            </a:lvl2pPr>
            <a:lvl3pPr marL="1219140" indent="0">
              <a:buClr>
                <a:srgbClr val="529A43"/>
              </a:buClr>
              <a:buNone/>
              <a:defRPr>
                <a:solidFill>
                  <a:schemeClr val="accent4"/>
                </a:solidFill>
              </a:defRPr>
            </a:lvl3pPr>
            <a:lvl4pPr>
              <a:buClr>
                <a:srgbClr val="529A43"/>
              </a:buClr>
              <a:defRPr>
                <a:solidFill>
                  <a:schemeClr val="accent4"/>
                </a:solidFill>
              </a:defRPr>
            </a:lvl4pPr>
            <a:lvl5pPr>
              <a:buClr>
                <a:srgbClr val="529A43"/>
              </a:buCl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text</a:t>
            </a:r>
            <a:r>
              <a:rPr lang="de-DE" dirty="0"/>
              <a:t> </a:t>
            </a:r>
            <a:r>
              <a:rPr lang="de-DE" dirty="0" err="1"/>
              <a:t>styles</a:t>
            </a:r>
            <a:endParaRPr lang="de-DE" dirty="0"/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796B281A-F066-4625-AE0A-27AC246B0E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393701" y="6388524"/>
            <a:ext cx="638175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97C36B3E-AC72-4F69-928F-792E4A8CD19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207C9EB0-6DD9-4404-9B16-1E149C557822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xfrm>
            <a:off x="1200151" y="6388524"/>
            <a:ext cx="2235200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BF2763C9-6D94-4F3A-BD93-5C22719B9DD4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A340BB3D-7AEC-49AE-A120-3D7C78695A5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6666470" y="6388524"/>
            <a:ext cx="3195081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B619841-1D0E-4EF1-9CCD-0228E1768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68" y="93786"/>
            <a:ext cx="11235267" cy="1066148"/>
          </a:xfrm>
          <a:prstGeom prst="rect">
            <a:avLst/>
          </a:prstGeom>
        </p:spPr>
        <p:txBody>
          <a:bodyPr anchor="ctr"/>
          <a:lstStyle>
            <a:lvl1pPr>
              <a:defRPr sz="3200" b="1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448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913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618">
          <p15:clr>
            <a:srgbClr val="FBAE40"/>
          </p15:clr>
        </p15:guide>
        <p15:guide id="4" orient="horz" pos="2323">
          <p15:clr>
            <a:srgbClr val="FBAE40"/>
          </p15:clr>
        </p15:guide>
        <p15:guide id="5" orient="horz" pos="2028">
          <p15:clr>
            <a:srgbClr val="FBAE40"/>
          </p15:clr>
        </p15:guide>
        <p15:guide id="6" orient="horz" pos="1733">
          <p15:clr>
            <a:srgbClr val="FBAE40"/>
          </p15:clr>
        </p15:guide>
        <p15:guide id="7" orient="horz" pos="1439">
          <p15:clr>
            <a:srgbClr val="FBAE40"/>
          </p15:clr>
        </p15:guide>
        <p15:guide id="8" orient="horz" pos="1144">
          <p15:clr>
            <a:srgbClr val="FBAE40"/>
          </p15:clr>
        </p15:guide>
        <p15:guide id="9" orient="horz" pos="849">
          <p15:clr>
            <a:srgbClr val="FBAE40"/>
          </p15:clr>
        </p15:guide>
        <p15:guide id="10" orient="horz" pos="548">
          <p15:clr>
            <a:srgbClr val="FBAE40"/>
          </p15:clr>
        </p15:guide>
        <p15:guide id="11" orient="horz" pos="259">
          <p15:clr>
            <a:srgbClr val="FBAE40"/>
          </p15:clr>
        </p15:guide>
        <p15:guide id="12" pos="3175">
          <p15:clr>
            <a:srgbClr val="FBAE40"/>
          </p15:clr>
        </p15:guide>
        <p15:guide id="13" pos="3470">
          <p15:clr>
            <a:srgbClr val="FBAE40"/>
          </p15:clr>
        </p15:guide>
        <p15:guide id="14" pos="3765">
          <p15:clr>
            <a:srgbClr val="FBAE40"/>
          </p15:clr>
        </p15:guide>
        <p15:guide id="15" pos="4059">
          <p15:clr>
            <a:srgbClr val="FBAE40"/>
          </p15:clr>
        </p15:guide>
        <p15:guide id="16" pos="4354">
          <p15:clr>
            <a:srgbClr val="FBAE40"/>
          </p15:clr>
        </p15:guide>
        <p15:guide id="17" pos="4649">
          <p15:clr>
            <a:srgbClr val="FBAE40"/>
          </p15:clr>
        </p15:guide>
        <p15:guide id="18" pos="4944">
          <p15:clr>
            <a:srgbClr val="FBAE40"/>
          </p15:clr>
        </p15:guide>
        <p15:guide id="19" pos="5239">
          <p15:clr>
            <a:srgbClr val="FBAE40"/>
          </p15:clr>
        </p15:guide>
        <p15:guide id="20" pos="5534">
          <p15:clr>
            <a:srgbClr val="FBAE40"/>
          </p15:clr>
        </p15:guide>
        <p15:guide id="21" pos="2585">
          <p15:clr>
            <a:srgbClr val="FBAE40"/>
          </p15:clr>
        </p15:guide>
        <p15:guide id="22" pos="2290">
          <p15:clr>
            <a:srgbClr val="FBAE40"/>
          </p15:clr>
        </p15:guide>
        <p15:guide id="23" pos="1995">
          <p15:clr>
            <a:srgbClr val="FBAE40"/>
          </p15:clr>
        </p15:guide>
        <p15:guide id="24" pos="1701">
          <p15:clr>
            <a:srgbClr val="FBAE40"/>
          </p15:clr>
        </p15:guide>
        <p15:guide id="25" pos="1406">
          <p15:clr>
            <a:srgbClr val="FBAE40"/>
          </p15:clr>
        </p15:guide>
        <p15:guide id="26" pos="1111">
          <p15:clr>
            <a:srgbClr val="FBAE40"/>
          </p15:clr>
        </p15:guide>
        <p15:guide id="27" pos="816">
          <p15:clr>
            <a:srgbClr val="FBAE40"/>
          </p15:clr>
        </p15:guide>
        <p15:guide id="28" pos="521">
          <p15:clr>
            <a:srgbClr val="FBAE40"/>
          </p15:clr>
        </p15:guide>
        <p15:guide id="29" pos="22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Element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Content Placeholder 2">
            <a:extLst>
              <a:ext uri="{FF2B5EF4-FFF2-40B4-BE49-F238E27FC236}">
                <a16:creationId xmlns:a16="http://schemas.microsoft.com/office/drawing/2014/main" id="{52D26398-4258-494B-93A9-940739EE22E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108703" y="1162578"/>
            <a:ext cx="5592280" cy="5005495"/>
          </a:xfrm>
          <a:prstGeom prst="rect">
            <a:avLst/>
          </a:prstGeom>
        </p:spPr>
        <p:txBody>
          <a:bodyPr/>
          <a:lstStyle>
            <a:lvl1pPr marL="355582" indent="-241289">
              <a:buClr>
                <a:srgbClr val="529A43"/>
              </a:buClr>
              <a:defRPr sz="2200">
                <a:solidFill>
                  <a:srgbClr val="000000"/>
                </a:solidFill>
              </a:defRPr>
            </a:lvl1pPr>
            <a:lvl2pPr marL="596870" indent="-234939">
              <a:buClr>
                <a:srgbClr val="529A43"/>
              </a:buClr>
              <a:defRPr sz="1800">
                <a:solidFill>
                  <a:srgbClr val="000000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text</a:t>
            </a:r>
            <a:r>
              <a:rPr lang="de-DE" dirty="0"/>
              <a:t> </a:t>
            </a:r>
            <a:r>
              <a:rPr lang="de-DE" dirty="0" err="1"/>
              <a:t>styles</a:t>
            </a:r>
            <a:endParaRPr lang="de-DE" dirty="0"/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92" name="Content Placeholder 2">
            <a:extLst>
              <a:ext uri="{FF2B5EF4-FFF2-40B4-BE49-F238E27FC236}">
                <a16:creationId xmlns:a16="http://schemas.microsoft.com/office/drawing/2014/main" id="{B5882A20-FA92-4C8B-B23C-B235A78F9E2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82073" y="1162580"/>
            <a:ext cx="5613929" cy="5014385"/>
          </a:xfrm>
          <a:prstGeom prst="rect">
            <a:avLst/>
          </a:prstGeom>
        </p:spPr>
        <p:txBody>
          <a:bodyPr tIns="72000"/>
          <a:lstStyle>
            <a:lvl1pPr>
              <a:buClr>
                <a:srgbClr val="529A43"/>
              </a:buClr>
              <a:defRPr sz="2200">
                <a:solidFill>
                  <a:schemeClr val="tx1"/>
                </a:solidFill>
              </a:defRPr>
            </a:lvl1pPr>
            <a:lvl2pPr>
              <a:buClr>
                <a:srgbClr val="529A43"/>
              </a:buClr>
              <a:defRPr sz="1800">
                <a:solidFill>
                  <a:schemeClr val="tx1"/>
                </a:solidFill>
              </a:defRPr>
            </a:lvl2pPr>
            <a:lvl3pPr marL="1219140" indent="0">
              <a:buClr>
                <a:srgbClr val="529A43"/>
              </a:buClr>
              <a:buNone/>
              <a:defRPr>
                <a:solidFill>
                  <a:schemeClr val="accent4"/>
                </a:solidFill>
              </a:defRPr>
            </a:lvl3pPr>
            <a:lvl4pPr>
              <a:buClr>
                <a:srgbClr val="529A43"/>
              </a:buClr>
              <a:defRPr>
                <a:solidFill>
                  <a:schemeClr val="accent4"/>
                </a:solidFill>
              </a:defRPr>
            </a:lvl4pPr>
            <a:lvl5pPr>
              <a:buClr>
                <a:srgbClr val="529A43"/>
              </a:buCl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de-DE" dirty="0"/>
              <a:t>Click to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text</a:t>
            </a:r>
            <a:r>
              <a:rPr lang="de-DE" dirty="0"/>
              <a:t> </a:t>
            </a:r>
            <a:r>
              <a:rPr lang="de-DE" dirty="0" err="1"/>
              <a:t>styles</a:t>
            </a:r>
            <a:endParaRPr lang="de-DE" dirty="0"/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</p:txBody>
      </p:sp>
      <p:pic>
        <p:nvPicPr>
          <p:cNvPr id="8" name="Picture 75">
            <a:extLst>
              <a:ext uri="{FF2B5EF4-FFF2-40B4-BE49-F238E27FC236}">
                <a16:creationId xmlns:a16="http://schemas.microsoft.com/office/drawing/2014/main" id="{2235EC22-0099-4182-9B21-2D316037DD9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3306" y="6218637"/>
            <a:ext cx="1237569" cy="592017"/>
          </a:xfrm>
          <a:prstGeom prst="rect">
            <a:avLst/>
          </a:prstGeom>
        </p:spPr>
      </p:pic>
      <p:sp>
        <p:nvSpPr>
          <p:cNvPr id="11" name="Rectangle 6">
            <a:extLst>
              <a:ext uri="{FF2B5EF4-FFF2-40B4-BE49-F238E27FC236}">
                <a16:creationId xmlns:a16="http://schemas.microsoft.com/office/drawing/2014/main" id="{B6B839A0-0887-410D-B8CE-97B3419CE6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393701" y="6388524"/>
            <a:ext cx="638175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97C36B3E-AC72-4F69-928F-792E4A8CD192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Rectangle 9">
            <a:extLst>
              <a:ext uri="{FF2B5EF4-FFF2-40B4-BE49-F238E27FC236}">
                <a16:creationId xmlns:a16="http://schemas.microsoft.com/office/drawing/2014/main" id="{211737D5-EBA7-471E-9449-06DD9D5F3260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xfrm>
            <a:off x="1200151" y="6388524"/>
            <a:ext cx="2235200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BF2763C9-6D94-4F3A-BD93-5C22719B9DD4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FB530066-8B46-49B0-928B-AE616E61070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6666470" y="6388524"/>
            <a:ext cx="3195081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12BF8A9-B131-4265-B859-B614E8B59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68" y="93786"/>
            <a:ext cx="11235267" cy="1066148"/>
          </a:xfrm>
          <a:prstGeom prst="rect">
            <a:avLst/>
          </a:prstGeom>
        </p:spPr>
        <p:txBody>
          <a:bodyPr anchor="ctr"/>
          <a:lstStyle>
            <a:lvl1pPr>
              <a:defRPr sz="3200" b="1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5870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913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618">
          <p15:clr>
            <a:srgbClr val="FBAE40"/>
          </p15:clr>
        </p15:guide>
        <p15:guide id="4" orient="horz" pos="2323">
          <p15:clr>
            <a:srgbClr val="FBAE40"/>
          </p15:clr>
        </p15:guide>
        <p15:guide id="5" orient="horz" pos="2028">
          <p15:clr>
            <a:srgbClr val="FBAE40"/>
          </p15:clr>
        </p15:guide>
        <p15:guide id="6" orient="horz" pos="1733">
          <p15:clr>
            <a:srgbClr val="FBAE40"/>
          </p15:clr>
        </p15:guide>
        <p15:guide id="7" orient="horz" pos="1439">
          <p15:clr>
            <a:srgbClr val="FBAE40"/>
          </p15:clr>
        </p15:guide>
        <p15:guide id="8" orient="horz" pos="1144">
          <p15:clr>
            <a:srgbClr val="FBAE40"/>
          </p15:clr>
        </p15:guide>
        <p15:guide id="9" orient="horz" pos="849">
          <p15:clr>
            <a:srgbClr val="FBAE40"/>
          </p15:clr>
        </p15:guide>
        <p15:guide id="10" orient="horz" pos="548">
          <p15:clr>
            <a:srgbClr val="FBAE40"/>
          </p15:clr>
        </p15:guide>
        <p15:guide id="11" orient="horz" pos="259">
          <p15:clr>
            <a:srgbClr val="FBAE40"/>
          </p15:clr>
        </p15:guide>
        <p15:guide id="12" pos="3175">
          <p15:clr>
            <a:srgbClr val="FBAE40"/>
          </p15:clr>
        </p15:guide>
        <p15:guide id="13" pos="3470">
          <p15:clr>
            <a:srgbClr val="FBAE40"/>
          </p15:clr>
        </p15:guide>
        <p15:guide id="14" pos="3765">
          <p15:clr>
            <a:srgbClr val="FBAE40"/>
          </p15:clr>
        </p15:guide>
        <p15:guide id="15" pos="4059">
          <p15:clr>
            <a:srgbClr val="FBAE40"/>
          </p15:clr>
        </p15:guide>
        <p15:guide id="16" pos="4354">
          <p15:clr>
            <a:srgbClr val="FBAE40"/>
          </p15:clr>
        </p15:guide>
        <p15:guide id="17" pos="4649">
          <p15:clr>
            <a:srgbClr val="FBAE40"/>
          </p15:clr>
        </p15:guide>
        <p15:guide id="18" pos="4944">
          <p15:clr>
            <a:srgbClr val="FBAE40"/>
          </p15:clr>
        </p15:guide>
        <p15:guide id="19" pos="5239">
          <p15:clr>
            <a:srgbClr val="FBAE40"/>
          </p15:clr>
        </p15:guide>
        <p15:guide id="20" pos="5534">
          <p15:clr>
            <a:srgbClr val="FBAE40"/>
          </p15:clr>
        </p15:guide>
        <p15:guide id="21" pos="2585">
          <p15:clr>
            <a:srgbClr val="FBAE40"/>
          </p15:clr>
        </p15:guide>
        <p15:guide id="22" pos="2290">
          <p15:clr>
            <a:srgbClr val="FBAE40"/>
          </p15:clr>
        </p15:guide>
        <p15:guide id="23" pos="1995">
          <p15:clr>
            <a:srgbClr val="FBAE40"/>
          </p15:clr>
        </p15:guide>
        <p15:guide id="24" pos="1701">
          <p15:clr>
            <a:srgbClr val="FBAE40"/>
          </p15:clr>
        </p15:guide>
        <p15:guide id="25" pos="1406">
          <p15:clr>
            <a:srgbClr val="FBAE40"/>
          </p15:clr>
        </p15:guide>
        <p15:guide id="26" pos="1111">
          <p15:clr>
            <a:srgbClr val="FBAE40"/>
          </p15:clr>
        </p15:guide>
        <p15:guide id="27" pos="816">
          <p15:clr>
            <a:srgbClr val="FBAE40"/>
          </p15:clr>
        </p15:guide>
        <p15:guide id="28" pos="521">
          <p15:clr>
            <a:srgbClr val="FBAE40"/>
          </p15:clr>
        </p15:guide>
        <p15:guide id="29" pos="226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Element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>
            <a:extLst>
              <a:ext uri="{FF2B5EF4-FFF2-40B4-BE49-F238E27FC236}">
                <a16:creationId xmlns:a16="http://schemas.microsoft.com/office/drawing/2014/main" id="{12190EE6-7159-47D6-B5CB-C36EF600B2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393701" y="6388524"/>
            <a:ext cx="638175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97C36B3E-AC72-4F69-928F-792E4A8CD19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8805CA2D-DB5F-4EEC-B4B7-04CC71C2C3F9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xfrm>
            <a:off x="1200151" y="6388524"/>
            <a:ext cx="2235200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BF2763C9-6D94-4F3A-BD93-5C22719B9DD4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205AD1A-537F-4213-81F3-32F86536C8D0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1" y="1160461"/>
            <a:ext cx="4222747" cy="5011739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447663" marR="0" indent="0" algn="l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 sz="1600">
                <a:solidFill>
                  <a:schemeClr val="bg1"/>
                </a:solidFill>
              </a:defRPr>
            </a:lvl1pPr>
            <a:lvl2pPr marL="596870" indent="-234939">
              <a:buClr>
                <a:srgbClr val="529A43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marL="447663" marR="0" lvl="0" indent="0" algn="l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/>
            </a:pPr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C2EA636-5F16-4BB9-85F9-378D555DEB31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4222753" y="1160463"/>
            <a:ext cx="7969249" cy="50117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715945" indent="-266693">
              <a:buClr>
                <a:srgbClr val="529A43"/>
              </a:buClr>
              <a:tabLst>
                <a:tab pos="715945" algn="l"/>
              </a:tabLst>
              <a:defRPr sz="1600">
                <a:solidFill>
                  <a:srgbClr val="000000"/>
                </a:solidFill>
              </a:defRPr>
            </a:lvl1pPr>
            <a:lvl2pPr marL="898503" indent="-182558">
              <a:buClr>
                <a:srgbClr val="529A43"/>
              </a:buClr>
              <a:defRPr sz="1400">
                <a:solidFill>
                  <a:srgbClr val="000000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to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text</a:t>
            </a:r>
            <a:r>
              <a:rPr lang="de-DE" dirty="0"/>
              <a:t> </a:t>
            </a:r>
            <a:r>
              <a:rPr lang="de-DE" dirty="0" err="1"/>
              <a:t>styles</a:t>
            </a:r>
            <a:endParaRPr lang="de-DE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83C2B17-9904-4699-A6BD-05D2131F8B2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6666470" y="6388524"/>
            <a:ext cx="3195081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86F2CC-4C4D-4B9B-88B8-AC80F1638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68" y="93786"/>
            <a:ext cx="11235267" cy="1066148"/>
          </a:xfrm>
          <a:prstGeom prst="rect">
            <a:avLst/>
          </a:prstGeom>
        </p:spPr>
        <p:txBody>
          <a:bodyPr anchor="ctr"/>
          <a:lstStyle>
            <a:lvl1pPr>
              <a:defRPr sz="3200" b="1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8451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913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618">
          <p15:clr>
            <a:srgbClr val="FBAE40"/>
          </p15:clr>
        </p15:guide>
        <p15:guide id="4" orient="horz" pos="2323">
          <p15:clr>
            <a:srgbClr val="FBAE40"/>
          </p15:clr>
        </p15:guide>
        <p15:guide id="5" orient="horz" pos="2028">
          <p15:clr>
            <a:srgbClr val="FBAE40"/>
          </p15:clr>
        </p15:guide>
        <p15:guide id="6" orient="horz" pos="1733">
          <p15:clr>
            <a:srgbClr val="FBAE40"/>
          </p15:clr>
        </p15:guide>
        <p15:guide id="7" orient="horz" pos="1439">
          <p15:clr>
            <a:srgbClr val="FBAE40"/>
          </p15:clr>
        </p15:guide>
        <p15:guide id="8" orient="horz" pos="1144">
          <p15:clr>
            <a:srgbClr val="FBAE40"/>
          </p15:clr>
        </p15:guide>
        <p15:guide id="9" orient="horz" pos="849">
          <p15:clr>
            <a:srgbClr val="FBAE40"/>
          </p15:clr>
        </p15:guide>
        <p15:guide id="10" orient="horz" pos="548">
          <p15:clr>
            <a:srgbClr val="FBAE40"/>
          </p15:clr>
        </p15:guide>
        <p15:guide id="11" orient="horz" pos="259">
          <p15:clr>
            <a:srgbClr val="FBAE40"/>
          </p15:clr>
        </p15:guide>
        <p15:guide id="12" pos="3175">
          <p15:clr>
            <a:srgbClr val="FBAE40"/>
          </p15:clr>
        </p15:guide>
        <p15:guide id="13" pos="3470">
          <p15:clr>
            <a:srgbClr val="FBAE40"/>
          </p15:clr>
        </p15:guide>
        <p15:guide id="14" pos="3765">
          <p15:clr>
            <a:srgbClr val="FBAE40"/>
          </p15:clr>
        </p15:guide>
        <p15:guide id="15" pos="4059">
          <p15:clr>
            <a:srgbClr val="FBAE40"/>
          </p15:clr>
        </p15:guide>
        <p15:guide id="16" pos="4354">
          <p15:clr>
            <a:srgbClr val="FBAE40"/>
          </p15:clr>
        </p15:guide>
        <p15:guide id="17" pos="4649">
          <p15:clr>
            <a:srgbClr val="FBAE40"/>
          </p15:clr>
        </p15:guide>
        <p15:guide id="18" pos="4944">
          <p15:clr>
            <a:srgbClr val="FBAE40"/>
          </p15:clr>
        </p15:guide>
        <p15:guide id="19" pos="5239">
          <p15:clr>
            <a:srgbClr val="FBAE40"/>
          </p15:clr>
        </p15:guide>
        <p15:guide id="20" pos="5534">
          <p15:clr>
            <a:srgbClr val="FBAE40"/>
          </p15:clr>
        </p15:guide>
        <p15:guide id="21" pos="2585">
          <p15:clr>
            <a:srgbClr val="FBAE40"/>
          </p15:clr>
        </p15:guide>
        <p15:guide id="22" pos="2290">
          <p15:clr>
            <a:srgbClr val="FBAE40"/>
          </p15:clr>
        </p15:guide>
        <p15:guide id="23" pos="1995">
          <p15:clr>
            <a:srgbClr val="FBAE40"/>
          </p15:clr>
        </p15:guide>
        <p15:guide id="24" pos="1701">
          <p15:clr>
            <a:srgbClr val="FBAE40"/>
          </p15:clr>
        </p15:guide>
        <p15:guide id="25" pos="1406">
          <p15:clr>
            <a:srgbClr val="FBAE40"/>
          </p15:clr>
        </p15:guide>
        <p15:guide id="26" pos="1111">
          <p15:clr>
            <a:srgbClr val="FBAE40"/>
          </p15:clr>
        </p15:guide>
        <p15:guide id="27" pos="816">
          <p15:clr>
            <a:srgbClr val="FBAE40"/>
          </p15:clr>
        </p15:guide>
        <p15:guide id="28" pos="521">
          <p15:clr>
            <a:srgbClr val="FBAE40"/>
          </p15:clr>
        </p15:guide>
        <p15:guide id="29" pos="226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Elements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>
            <a:extLst>
              <a:ext uri="{FF2B5EF4-FFF2-40B4-BE49-F238E27FC236}">
                <a16:creationId xmlns:a16="http://schemas.microsoft.com/office/drawing/2014/main" id="{12190EE6-7159-47D6-B5CB-C36EF600B2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393701" y="6388524"/>
            <a:ext cx="638175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97C36B3E-AC72-4F69-928F-792E4A8CD19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8805CA2D-DB5F-4EEC-B4B7-04CC71C2C3F9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xfrm>
            <a:off x="1200151" y="6388524"/>
            <a:ext cx="2235200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BF2763C9-6D94-4F3A-BD93-5C22719B9DD4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205AD1A-537F-4213-81F3-32F86536C8D0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1" y="1160461"/>
            <a:ext cx="4222747" cy="5011739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447663" marR="0" indent="0" algn="l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 sz="1600">
                <a:solidFill>
                  <a:schemeClr val="bg1"/>
                </a:solidFill>
              </a:defRPr>
            </a:lvl1pPr>
            <a:lvl2pPr marL="596870" indent="-234939">
              <a:buClr>
                <a:srgbClr val="529A43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marL="447663" marR="0" lvl="0" indent="0" algn="l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/>
            </a:pPr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C2EA636-5F16-4BB9-85F9-378D555DEB31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4222753" y="1160463"/>
            <a:ext cx="7969249" cy="50117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715945" indent="-266693">
              <a:buClr>
                <a:srgbClr val="529A43"/>
              </a:buClr>
              <a:tabLst>
                <a:tab pos="715945" algn="l"/>
              </a:tabLst>
              <a:defRPr sz="1600">
                <a:solidFill>
                  <a:srgbClr val="000000"/>
                </a:solidFill>
              </a:defRPr>
            </a:lvl1pPr>
            <a:lvl2pPr marL="898503" indent="-182558">
              <a:buClr>
                <a:srgbClr val="529A43"/>
              </a:buClr>
              <a:defRPr sz="1400">
                <a:solidFill>
                  <a:srgbClr val="000000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to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text</a:t>
            </a:r>
            <a:r>
              <a:rPr lang="de-DE" dirty="0"/>
              <a:t> </a:t>
            </a:r>
            <a:r>
              <a:rPr lang="de-DE" dirty="0" err="1"/>
              <a:t>styles</a:t>
            </a:r>
            <a:endParaRPr lang="de-DE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83C2B17-9904-4699-A6BD-05D2131F8B2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6666470" y="6388524"/>
            <a:ext cx="3195081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B4F85D5-C33B-4F5F-99F3-C36CD6C6F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68" y="93786"/>
            <a:ext cx="11235267" cy="1066148"/>
          </a:xfrm>
          <a:prstGeom prst="rect">
            <a:avLst/>
          </a:prstGeom>
        </p:spPr>
        <p:txBody>
          <a:bodyPr anchor="ctr"/>
          <a:lstStyle>
            <a:lvl1pPr>
              <a:defRPr sz="3200" b="1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3830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913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618">
          <p15:clr>
            <a:srgbClr val="FBAE40"/>
          </p15:clr>
        </p15:guide>
        <p15:guide id="4" orient="horz" pos="2323">
          <p15:clr>
            <a:srgbClr val="FBAE40"/>
          </p15:clr>
        </p15:guide>
        <p15:guide id="5" orient="horz" pos="2028">
          <p15:clr>
            <a:srgbClr val="FBAE40"/>
          </p15:clr>
        </p15:guide>
        <p15:guide id="6" orient="horz" pos="1733">
          <p15:clr>
            <a:srgbClr val="FBAE40"/>
          </p15:clr>
        </p15:guide>
        <p15:guide id="7" orient="horz" pos="1439">
          <p15:clr>
            <a:srgbClr val="FBAE40"/>
          </p15:clr>
        </p15:guide>
        <p15:guide id="8" orient="horz" pos="1144">
          <p15:clr>
            <a:srgbClr val="FBAE40"/>
          </p15:clr>
        </p15:guide>
        <p15:guide id="9" orient="horz" pos="849">
          <p15:clr>
            <a:srgbClr val="FBAE40"/>
          </p15:clr>
        </p15:guide>
        <p15:guide id="10" orient="horz" pos="548">
          <p15:clr>
            <a:srgbClr val="FBAE40"/>
          </p15:clr>
        </p15:guide>
        <p15:guide id="11" orient="horz" pos="259">
          <p15:clr>
            <a:srgbClr val="FBAE40"/>
          </p15:clr>
        </p15:guide>
        <p15:guide id="12" pos="3175">
          <p15:clr>
            <a:srgbClr val="FBAE40"/>
          </p15:clr>
        </p15:guide>
        <p15:guide id="13" pos="3470">
          <p15:clr>
            <a:srgbClr val="FBAE40"/>
          </p15:clr>
        </p15:guide>
        <p15:guide id="14" pos="3765">
          <p15:clr>
            <a:srgbClr val="FBAE40"/>
          </p15:clr>
        </p15:guide>
        <p15:guide id="15" pos="4059">
          <p15:clr>
            <a:srgbClr val="FBAE40"/>
          </p15:clr>
        </p15:guide>
        <p15:guide id="16" pos="4354">
          <p15:clr>
            <a:srgbClr val="FBAE40"/>
          </p15:clr>
        </p15:guide>
        <p15:guide id="17" pos="4649">
          <p15:clr>
            <a:srgbClr val="FBAE40"/>
          </p15:clr>
        </p15:guide>
        <p15:guide id="18" pos="4944">
          <p15:clr>
            <a:srgbClr val="FBAE40"/>
          </p15:clr>
        </p15:guide>
        <p15:guide id="19" pos="5239">
          <p15:clr>
            <a:srgbClr val="FBAE40"/>
          </p15:clr>
        </p15:guide>
        <p15:guide id="20" pos="5534">
          <p15:clr>
            <a:srgbClr val="FBAE40"/>
          </p15:clr>
        </p15:guide>
        <p15:guide id="21" pos="2585">
          <p15:clr>
            <a:srgbClr val="FBAE40"/>
          </p15:clr>
        </p15:guide>
        <p15:guide id="22" pos="2290">
          <p15:clr>
            <a:srgbClr val="FBAE40"/>
          </p15:clr>
        </p15:guide>
        <p15:guide id="23" pos="1995">
          <p15:clr>
            <a:srgbClr val="FBAE40"/>
          </p15:clr>
        </p15:guide>
        <p15:guide id="24" pos="1701">
          <p15:clr>
            <a:srgbClr val="FBAE40"/>
          </p15:clr>
        </p15:guide>
        <p15:guide id="25" pos="1406">
          <p15:clr>
            <a:srgbClr val="FBAE40"/>
          </p15:clr>
        </p15:guide>
        <p15:guide id="26" pos="1111">
          <p15:clr>
            <a:srgbClr val="FBAE40"/>
          </p15:clr>
        </p15:guide>
        <p15:guide id="27" pos="816">
          <p15:clr>
            <a:srgbClr val="FBAE40"/>
          </p15:clr>
        </p15:guide>
        <p15:guide id="28" pos="521">
          <p15:clr>
            <a:srgbClr val="FBAE40"/>
          </p15:clr>
        </p15:guide>
        <p15:guide id="29" pos="22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967289-4C44-0F43-9281-1CF9372B92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2192001" cy="4365625"/>
          </a:xfrm>
          <a:prstGeom prst="rect">
            <a:avLst/>
          </a:prstGeom>
        </p:spPr>
      </p:pic>
      <p:sp>
        <p:nvSpPr>
          <p:cNvPr id="153" name="Textplatzhalter 3">
            <a:extLst>
              <a:ext uri="{FF2B5EF4-FFF2-40B4-BE49-F238E27FC236}">
                <a16:creationId xmlns:a16="http://schemas.microsoft.com/office/drawing/2014/main" id="{18AD9971-EBA7-45BD-AA01-1784B1034E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D3C67D6F-9B3C-49BD-9A78-A23B1B18CC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1643533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</p:spTree>
    <p:extLst>
      <p:ext uri="{BB962C8B-B14F-4D97-AF65-F5344CB8AC3E}">
        <p14:creationId xmlns:p14="http://schemas.microsoft.com/office/powerpoint/2010/main" val="40607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Elements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Content Placeholder 2">
            <a:extLst>
              <a:ext uri="{FF2B5EF4-FFF2-40B4-BE49-F238E27FC236}">
                <a16:creationId xmlns:a16="http://schemas.microsoft.com/office/drawing/2014/main" id="{3DE32C53-F66E-469E-9F96-48D1D504F14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7969253" y="1160461"/>
            <a:ext cx="4222747" cy="5011739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361942" indent="0">
              <a:buClr>
                <a:srgbClr val="529A43"/>
              </a:buClr>
              <a:buNone/>
              <a:defRPr sz="1600">
                <a:solidFill>
                  <a:schemeClr val="bg1"/>
                </a:solidFill>
              </a:defRPr>
            </a:lvl1pPr>
            <a:lvl2pPr marL="596870" indent="-234939">
              <a:buClr>
                <a:srgbClr val="529A43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2A40DEC4-D78C-4592-90FE-8FA83FCA47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393701" y="6388524"/>
            <a:ext cx="638175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97C36B3E-AC72-4F69-928F-792E4A8CD19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17A7CCE2-CF02-43F6-BAE4-47554717969D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xfrm>
            <a:off x="1200151" y="6388524"/>
            <a:ext cx="2235200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BF2763C9-6D94-4F3A-BD93-5C22719B9DD4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9D8795-5C7F-4DB9-96F4-A023EB689045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4" y="1160463"/>
            <a:ext cx="7969249" cy="50117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715945" indent="-266693">
              <a:buClr>
                <a:srgbClr val="529A43"/>
              </a:buClr>
              <a:tabLst>
                <a:tab pos="715945" algn="l"/>
              </a:tabLst>
              <a:defRPr sz="1600">
                <a:solidFill>
                  <a:srgbClr val="000000"/>
                </a:solidFill>
              </a:defRPr>
            </a:lvl1pPr>
            <a:lvl2pPr marL="898503" indent="-182558">
              <a:buClr>
                <a:srgbClr val="529A43"/>
              </a:buClr>
              <a:defRPr sz="1400">
                <a:solidFill>
                  <a:srgbClr val="000000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text</a:t>
            </a:r>
            <a:r>
              <a:rPr lang="de-DE" dirty="0"/>
              <a:t> </a:t>
            </a:r>
            <a:r>
              <a:rPr lang="de-DE" dirty="0" err="1"/>
              <a:t>styles</a:t>
            </a:r>
            <a:endParaRPr lang="de-DE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534BDB2-7E6E-4EBB-AE84-4F0A5F9247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6666470" y="6388524"/>
            <a:ext cx="3195081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CB68176-95F2-44EE-AA5E-E66FBD4B7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68" y="93786"/>
            <a:ext cx="11235267" cy="1066148"/>
          </a:xfrm>
          <a:prstGeom prst="rect">
            <a:avLst/>
          </a:prstGeom>
        </p:spPr>
        <p:txBody>
          <a:bodyPr anchor="ctr"/>
          <a:lstStyle>
            <a:lvl1pPr>
              <a:defRPr sz="3200" b="1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9605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913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618">
          <p15:clr>
            <a:srgbClr val="FBAE40"/>
          </p15:clr>
        </p15:guide>
        <p15:guide id="4" orient="horz" pos="2323">
          <p15:clr>
            <a:srgbClr val="FBAE40"/>
          </p15:clr>
        </p15:guide>
        <p15:guide id="5" orient="horz" pos="2028">
          <p15:clr>
            <a:srgbClr val="FBAE40"/>
          </p15:clr>
        </p15:guide>
        <p15:guide id="6" orient="horz" pos="1733">
          <p15:clr>
            <a:srgbClr val="FBAE40"/>
          </p15:clr>
        </p15:guide>
        <p15:guide id="7" orient="horz" pos="1439">
          <p15:clr>
            <a:srgbClr val="FBAE40"/>
          </p15:clr>
        </p15:guide>
        <p15:guide id="8" orient="horz" pos="1144">
          <p15:clr>
            <a:srgbClr val="FBAE40"/>
          </p15:clr>
        </p15:guide>
        <p15:guide id="9" orient="horz" pos="849">
          <p15:clr>
            <a:srgbClr val="FBAE40"/>
          </p15:clr>
        </p15:guide>
        <p15:guide id="10" orient="horz" pos="548">
          <p15:clr>
            <a:srgbClr val="FBAE40"/>
          </p15:clr>
        </p15:guide>
        <p15:guide id="11" orient="horz" pos="259">
          <p15:clr>
            <a:srgbClr val="FBAE40"/>
          </p15:clr>
        </p15:guide>
        <p15:guide id="12" pos="3175">
          <p15:clr>
            <a:srgbClr val="FBAE40"/>
          </p15:clr>
        </p15:guide>
        <p15:guide id="13" pos="3470">
          <p15:clr>
            <a:srgbClr val="FBAE40"/>
          </p15:clr>
        </p15:guide>
        <p15:guide id="14" pos="3765">
          <p15:clr>
            <a:srgbClr val="FBAE40"/>
          </p15:clr>
        </p15:guide>
        <p15:guide id="15" pos="4059">
          <p15:clr>
            <a:srgbClr val="FBAE40"/>
          </p15:clr>
        </p15:guide>
        <p15:guide id="16" pos="4354">
          <p15:clr>
            <a:srgbClr val="FBAE40"/>
          </p15:clr>
        </p15:guide>
        <p15:guide id="17" pos="4649">
          <p15:clr>
            <a:srgbClr val="FBAE40"/>
          </p15:clr>
        </p15:guide>
        <p15:guide id="18" pos="4944">
          <p15:clr>
            <a:srgbClr val="FBAE40"/>
          </p15:clr>
        </p15:guide>
        <p15:guide id="19" pos="5239">
          <p15:clr>
            <a:srgbClr val="FBAE40"/>
          </p15:clr>
        </p15:guide>
        <p15:guide id="20" pos="5534">
          <p15:clr>
            <a:srgbClr val="FBAE40"/>
          </p15:clr>
        </p15:guide>
        <p15:guide id="21" pos="2585">
          <p15:clr>
            <a:srgbClr val="FBAE40"/>
          </p15:clr>
        </p15:guide>
        <p15:guide id="22" pos="2290">
          <p15:clr>
            <a:srgbClr val="FBAE40"/>
          </p15:clr>
        </p15:guide>
        <p15:guide id="23" pos="1995">
          <p15:clr>
            <a:srgbClr val="FBAE40"/>
          </p15:clr>
        </p15:guide>
        <p15:guide id="24" pos="1701">
          <p15:clr>
            <a:srgbClr val="FBAE40"/>
          </p15:clr>
        </p15:guide>
        <p15:guide id="25" pos="1406">
          <p15:clr>
            <a:srgbClr val="FBAE40"/>
          </p15:clr>
        </p15:guide>
        <p15:guide id="26" pos="1111">
          <p15:clr>
            <a:srgbClr val="FBAE40"/>
          </p15:clr>
        </p15:guide>
        <p15:guide id="27" pos="816">
          <p15:clr>
            <a:srgbClr val="FBAE40"/>
          </p15:clr>
        </p15:guide>
        <p15:guide id="28" pos="521">
          <p15:clr>
            <a:srgbClr val="FBAE40"/>
          </p15:clr>
        </p15:guide>
        <p15:guide id="29" pos="226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Elements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Content Placeholder 2">
            <a:extLst>
              <a:ext uri="{FF2B5EF4-FFF2-40B4-BE49-F238E27FC236}">
                <a16:creationId xmlns:a16="http://schemas.microsoft.com/office/drawing/2014/main" id="{3DE32C53-F66E-469E-9F96-48D1D504F14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7969253" y="1160461"/>
            <a:ext cx="4222747" cy="5011739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361942" indent="0">
              <a:buClr>
                <a:srgbClr val="529A43"/>
              </a:buClr>
              <a:buNone/>
              <a:defRPr sz="1600">
                <a:solidFill>
                  <a:schemeClr val="bg1"/>
                </a:solidFill>
              </a:defRPr>
            </a:lvl1pPr>
            <a:lvl2pPr marL="596870" indent="-234939">
              <a:buClr>
                <a:srgbClr val="529A43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2A40DEC4-D78C-4592-90FE-8FA83FCA47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393701" y="6388524"/>
            <a:ext cx="638175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97C36B3E-AC72-4F69-928F-792E4A8CD19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17A7CCE2-CF02-43F6-BAE4-47554717969D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xfrm>
            <a:off x="1200151" y="6388524"/>
            <a:ext cx="2235200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BF2763C9-6D94-4F3A-BD93-5C22719B9DD4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9D8795-5C7F-4DB9-96F4-A023EB689045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4" y="1160463"/>
            <a:ext cx="7969249" cy="50117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715945" indent="-266693">
              <a:buClr>
                <a:srgbClr val="529A43"/>
              </a:buClr>
              <a:tabLst>
                <a:tab pos="715945" algn="l"/>
              </a:tabLst>
              <a:defRPr sz="1600">
                <a:solidFill>
                  <a:srgbClr val="000000"/>
                </a:solidFill>
              </a:defRPr>
            </a:lvl1pPr>
            <a:lvl2pPr marL="898503" indent="-182558">
              <a:buClr>
                <a:srgbClr val="529A43"/>
              </a:buClr>
              <a:defRPr sz="1400">
                <a:solidFill>
                  <a:srgbClr val="000000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text</a:t>
            </a:r>
            <a:r>
              <a:rPr lang="de-DE" dirty="0"/>
              <a:t> </a:t>
            </a:r>
            <a:r>
              <a:rPr lang="de-DE" dirty="0" err="1"/>
              <a:t>styles</a:t>
            </a:r>
            <a:endParaRPr lang="de-DE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534BDB2-7E6E-4EBB-AE84-4F0A5F9247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6666470" y="6388524"/>
            <a:ext cx="3195081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BFEFF1-6457-4164-AFC8-DFE324F44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68" y="93786"/>
            <a:ext cx="11235267" cy="1066148"/>
          </a:xfrm>
          <a:prstGeom prst="rect">
            <a:avLst/>
          </a:prstGeom>
        </p:spPr>
        <p:txBody>
          <a:bodyPr anchor="ctr"/>
          <a:lstStyle>
            <a:lvl1pPr>
              <a:defRPr sz="3200" b="1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946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913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618">
          <p15:clr>
            <a:srgbClr val="FBAE40"/>
          </p15:clr>
        </p15:guide>
        <p15:guide id="4" orient="horz" pos="2323">
          <p15:clr>
            <a:srgbClr val="FBAE40"/>
          </p15:clr>
        </p15:guide>
        <p15:guide id="5" orient="horz" pos="2028">
          <p15:clr>
            <a:srgbClr val="FBAE40"/>
          </p15:clr>
        </p15:guide>
        <p15:guide id="6" orient="horz" pos="1733">
          <p15:clr>
            <a:srgbClr val="FBAE40"/>
          </p15:clr>
        </p15:guide>
        <p15:guide id="7" orient="horz" pos="1439">
          <p15:clr>
            <a:srgbClr val="FBAE40"/>
          </p15:clr>
        </p15:guide>
        <p15:guide id="8" orient="horz" pos="1144">
          <p15:clr>
            <a:srgbClr val="FBAE40"/>
          </p15:clr>
        </p15:guide>
        <p15:guide id="9" orient="horz" pos="849">
          <p15:clr>
            <a:srgbClr val="FBAE40"/>
          </p15:clr>
        </p15:guide>
        <p15:guide id="10" orient="horz" pos="548">
          <p15:clr>
            <a:srgbClr val="FBAE40"/>
          </p15:clr>
        </p15:guide>
        <p15:guide id="11" orient="horz" pos="259">
          <p15:clr>
            <a:srgbClr val="FBAE40"/>
          </p15:clr>
        </p15:guide>
        <p15:guide id="12" pos="3175">
          <p15:clr>
            <a:srgbClr val="FBAE40"/>
          </p15:clr>
        </p15:guide>
        <p15:guide id="13" pos="3470">
          <p15:clr>
            <a:srgbClr val="FBAE40"/>
          </p15:clr>
        </p15:guide>
        <p15:guide id="14" pos="3765">
          <p15:clr>
            <a:srgbClr val="FBAE40"/>
          </p15:clr>
        </p15:guide>
        <p15:guide id="15" pos="4059">
          <p15:clr>
            <a:srgbClr val="FBAE40"/>
          </p15:clr>
        </p15:guide>
        <p15:guide id="16" pos="4354">
          <p15:clr>
            <a:srgbClr val="FBAE40"/>
          </p15:clr>
        </p15:guide>
        <p15:guide id="17" pos="4649">
          <p15:clr>
            <a:srgbClr val="FBAE40"/>
          </p15:clr>
        </p15:guide>
        <p15:guide id="18" pos="4944">
          <p15:clr>
            <a:srgbClr val="FBAE40"/>
          </p15:clr>
        </p15:guide>
        <p15:guide id="19" pos="5239">
          <p15:clr>
            <a:srgbClr val="FBAE40"/>
          </p15:clr>
        </p15:guide>
        <p15:guide id="20" pos="5534">
          <p15:clr>
            <a:srgbClr val="FBAE40"/>
          </p15:clr>
        </p15:guide>
        <p15:guide id="21" pos="2585">
          <p15:clr>
            <a:srgbClr val="FBAE40"/>
          </p15:clr>
        </p15:guide>
        <p15:guide id="22" pos="2290">
          <p15:clr>
            <a:srgbClr val="FBAE40"/>
          </p15:clr>
        </p15:guide>
        <p15:guide id="23" pos="1995">
          <p15:clr>
            <a:srgbClr val="FBAE40"/>
          </p15:clr>
        </p15:guide>
        <p15:guide id="24" pos="1701">
          <p15:clr>
            <a:srgbClr val="FBAE40"/>
          </p15:clr>
        </p15:guide>
        <p15:guide id="25" pos="1406">
          <p15:clr>
            <a:srgbClr val="FBAE40"/>
          </p15:clr>
        </p15:guide>
        <p15:guide id="26" pos="1111">
          <p15:clr>
            <a:srgbClr val="FBAE40"/>
          </p15:clr>
        </p15:guide>
        <p15:guide id="27" pos="816">
          <p15:clr>
            <a:srgbClr val="FBAE40"/>
          </p15:clr>
        </p15:guide>
        <p15:guide id="28" pos="521">
          <p15:clr>
            <a:srgbClr val="FBAE40"/>
          </p15:clr>
        </p15:guide>
        <p15:guide id="29" pos="22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Element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ontent Placeholder 2">
            <a:extLst>
              <a:ext uri="{FF2B5EF4-FFF2-40B4-BE49-F238E27FC236}">
                <a16:creationId xmlns:a16="http://schemas.microsoft.com/office/drawing/2014/main" id="{F7423613-069F-4B6C-BAFF-D966B9F5201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7969252" y="1160464"/>
            <a:ext cx="4222747" cy="2498400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114294" marR="0" indent="0" algn="ctr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 sz="1600">
                <a:solidFill>
                  <a:schemeClr val="bg1"/>
                </a:solidFill>
              </a:defRPr>
            </a:lvl1pPr>
            <a:lvl2pPr marL="596870" indent="-234939">
              <a:buClr>
                <a:srgbClr val="529A43"/>
              </a:buClr>
              <a:defRPr sz="1867">
                <a:solidFill>
                  <a:srgbClr val="000000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91" name="Content Placeholder 2">
            <a:extLst>
              <a:ext uri="{FF2B5EF4-FFF2-40B4-BE49-F238E27FC236}">
                <a16:creationId xmlns:a16="http://schemas.microsoft.com/office/drawing/2014/main" id="{85BE4676-5FBE-41B4-853A-C87F881EE94A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4" y="1160463"/>
            <a:ext cx="7969249" cy="50117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715945" indent="-266693">
              <a:buClr>
                <a:srgbClr val="529A43"/>
              </a:buClr>
              <a:tabLst>
                <a:tab pos="715945" algn="l"/>
              </a:tabLst>
              <a:defRPr sz="1600">
                <a:solidFill>
                  <a:srgbClr val="000000"/>
                </a:solidFill>
              </a:defRPr>
            </a:lvl1pPr>
            <a:lvl2pPr marL="898503" indent="-182558">
              <a:buClr>
                <a:srgbClr val="529A43"/>
              </a:buClr>
              <a:defRPr sz="1400">
                <a:solidFill>
                  <a:srgbClr val="000000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to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text</a:t>
            </a:r>
            <a:r>
              <a:rPr lang="de-DE" dirty="0"/>
              <a:t> </a:t>
            </a:r>
            <a:r>
              <a:rPr lang="de-DE" dirty="0" err="1"/>
              <a:t>styles</a:t>
            </a:r>
            <a:endParaRPr lang="de-DE" dirty="0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34CF84BC-2CC4-4D14-AA55-27A50B5EDF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393701" y="6388524"/>
            <a:ext cx="638175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97C36B3E-AC72-4F69-928F-792E4A8CD192}" type="slidenum">
              <a:rPr lang="en-GB" smtClean="0"/>
              <a:t>‹#›</a:t>
            </a:fld>
            <a:endParaRPr lang="en-GB"/>
          </a:p>
        </p:txBody>
      </p:sp>
      <p:sp>
        <p:nvSpPr>
          <p:cNvPr id="13" name="Rectangle 9">
            <a:extLst>
              <a:ext uri="{FF2B5EF4-FFF2-40B4-BE49-F238E27FC236}">
                <a16:creationId xmlns:a16="http://schemas.microsoft.com/office/drawing/2014/main" id="{F475ABC8-D48D-4D88-AC60-F067604285DD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xfrm>
            <a:off x="1200151" y="6388524"/>
            <a:ext cx="2235200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BF2763C9-6D94-4F3A-BD93-5C22719B9DD4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CEA5F9C-05BF-4B26-AA6B-C9C98FE6F298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969252" y="3673801"/>
            <a:ext cx="4222747" cy="2498400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114294" marR="0" indent="0" algn="ctr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 sz="1600">
                <a:solidFill>
                  <a:schemeClr val="bg1"/>
                </a:solidFill>
              </a:defRPr>
            </a:lvl1pPr>
            <a:lvl2pPr marL="596870" indent="-234939">
              <a:buClr>
                <a:srgbClr val="529A43"/>
              </a:buClr>
              <a:defRPr sz="1867">
                <a:solidFill>
                  <a:srgbClr val="000000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CE0EEE68-E701-46ED-ACE5-E86EE12AA3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6666470" y="6388524"/>
            <a:ext cx="3195081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C420D01-A850-4729-B9BC-206FC714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68" y="93786"/>
            <a:ext cx="11235267" cy="1066148"/>
          </a:xfrm>
          <a:prstGeom prst="rect">
            <a:avLst/>
          </a:prstGeom>
        </p:spPr>
        <p:txBody>
          <a:bodyPr anchor="ctr"/>
          <a:lstStyle>
            <a:lvl1pPr>
              <a:defRPr sz="3200" b="1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243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913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618">
          <p15:clr>
            <a:srgbClr val="FBAE40"/>
          </p15:clr>
        </p15:guide>
        <p15:guide id="4" orient="horz" pos="2323">
          <p15:clr>
            <a:srgbClr val="FBAE40"/>
          </p15:clr>
        </p15:guide>
        <p15:guide id="5" orient="horz" pos="2028">
          <p15:clr>
            <a:srgbClr val="FBAE40"/>
          </p15:clr>
        </p15:guide>
        <p15:guide id="6" orient="horz" pos="1733">
          <p15:clr>
            <a:srgbClr val="FBAE40"/>
          </p15:clr>
        </p15:guide>
        <p15:guide id="7" orient="horz" pos="1439">
          <p15:clr>
            <a:srgbClr val="FBAE40"/>
          </p15:clr>
        </p15:guide>
        <p15:guide id="8" orient="horz" pos="1144">
          <p15:clr>
            <a:srgbClr val="FBAE40"/>
          </p15:clr>
        </p15:guide>
        <p15:guide id="9" orient="horz" pos="849">
          <p15:clr>
            <a:srgbClr val="FBAE40"/>
          </p15:clr>
        </p15:guide>
        <p15:guide id="10" orient="horz" pos="548">
          <p15:clr>
            <a:srgbClr val="FBAE40"/>
          </p15:clr>
        </p15:guide>
        <p15:guide id="11" orient="horz" pos="259">
          <p15:clr>
            <a:srgbClr val="FBAE40"/>
          </p15:clr>
        </p15:guide>
        <p15:guide id="12" pos="3175">
          <p15:clr>
            <a:srgbClr val="FBAE40"/>
          </p15:clr>
        </p15:guide>
        <p15:guide id="13" pos="3470">
          <p15:clr>
            <a:srgbClr val="FBAE40"/>
          </p15:clr>
        </p15:guide>
        <p15:guide id="14" pos="3765">
          <p15:clr>
            <a:srgbClr val="FBAE40"/>
          </p15:clr>
        </p15:guide>
        <p15:guide id="15" pos="4059">
          <p15:clr>
            <a:srgbClr val="FBAE40"/>
          </p15:clr>
        </p15:guide>
        <p15:guide id="16" pos="4354">
          <p15:clr>
            <a:srgbClr val="FBAE40"/>
          </p15:clr>
        </p15:guide>
        <p15:guide id="17" pos="4649">
          <p15:clr>
            <a:srgbClr val="FBAE40"/>
          </p15:clr>
        </p15:guide>
        <p15:guide id="18" pos="4944">
          <p15:clr>
            <a:srgbClr val="FBAE40"/>
          </p15:clr>
        </p15:guide>
        <p15:guide id="19" pos="5239">
          <p15:clr>
            <a:srgbClr val="FBAE40"/>
          </p15:clr>
        </p15:guide>
        <p15:guide id="20" pos="5534">
          <p15:clr>
            <a:srgbClr val="FBAE40"/>
          </p15:clr>
        </p15:guide>
        <p15:guide id="21" pos="2585">
          <p15:clr>
            <a:srgbClr val="FBAE40"/>
          </p15:clr>
        </p15:guide>
        <p15:guide id="22" pos="2290">
          <p15:clr>
            <a:srgbClr val="FBAE40"/>
          </p15:clr>
        </p15:guide>
        <p15:guide id="23" pos="1995">
          <p15:clr>
            <a:srgbClr val="FBAE40"/>
          </p15:clr>
        </p15:guide>
        <p15:guide id="24" pos="1701">
          <p15:clr>
            <a:srgbClr val="FBAE40"/>
          </p15:clr>
        </p15:guide>
        <p15:guide id="25" pos="1406">
          <p15:clr>
            <a:srgbClr val="FBAE40"/>
          </p15:clr>
        </p15:guide>
        <p15:guide id="26" pos="1111">
          <p15:clr>
            <a:srgbClr val="FBAE40"/>
          </p15:clr>
        </p15:guide>
        <p15:guide id="27" pos="816">
          <p15:clr>
            <a:srgbClr val="FBAE40"/>
          </p15:clr>
        </p15:guide>
        <p15:guide id="28" pos="521">
          <p15:clr>
            <a:srgbClr val="FBAE40"/>
          </p15:clr>
        </p15:guide>
        <p15:guide id="29" pos="22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Element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ontent Placeholder 2">
            <a:extLst>
              <a:ext uri="{FF2B5EF4-FFF2-40B4-BE49-F238E27FC236}">
                <a16:creationId xmlns:a16="http://schemas.microsoft.com/office/drawing/2014/main" id="{F7423613-069F-4B6C-BAFF-D966B9F5201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7969252" y="1160464"/>
            <a:ext cx="4222747" cy="24984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114294" marR="0" indent="0" algn="ctr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 sz="1600">
                <a:solidFill>
                  <a:schemeClr val="bg1"/>
                </a:solidFill>
              </a:defRPr>
            </a:lvl1pPr>
            <a:lvl2pPr marL="596870" indent="-234939">
              <a:buClr>
                <a:srgbClr val="529A43"/>
              </a:buClr>
              <a:defRPr sz="1867">
                <a:solidFill>
                  <a:srgbClr val="000000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91" name="Content Placeholder 2">
            <a:extLst>
              <a:ext uri="{FF2B5EF4-FFF2-40B4-BE49-F238E27FC236}">
                <a16:creationId xmlns:a16="http://schemas.microsoft.com/office/drawing/2014/main" id="{85BE4676-5FBE-41B4-853A-C87F881EE94A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4" y="1160463"/>
            <a:ext cx="7969249" cy="50117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715945" indent="-266693">
              <a:buClr>
                <a:srgbClr val="529A43"/>
              </a:buClr>
              <a:tabLst>
                <a:tab pos="715945" algn="l"/>
              </a:tabLst>
              <a:defRPr sz="1600">
                <a:solidFill>
                  <a:srgbClr val="000000"/>
                </a:solidFill>
              </a:defRPr>
            </a:lvl1pPr>
            <a:lvl2pPr marL="898503" indent="-182558">
              <a:buClr>
                <a:srgbClr val="529A43"/>
              </a:buClr>
              <a:defRPr sz="1400">
                <a:solidFill>
                  <a:srgbClr val="000000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to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text</a:t>
            </a:r>
            <a:r>
              <a:rPr lang="de-DE" dirty="0"/>
              <a:t> </a:t>
            </a:r>
            <a:r>
              <a:rPr lang="de-DE" dirty="0" err="1"/>
              <a:t>styles</a:t>
            </a:r>
            <a:endParaRPr lang="de-DE" dirty="0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34CF84BC-2CC4-4D14-AA55-27A50B5EDF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393701" y="6388524"/>
            <a:ext cx="638175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97C36B3E-AC72-4F69-928F-792E4A8CD192}" type="slidenum">
              <a:rPr lang="en-GB" smtClean="0"/>
              <a:t>‹#›</a:t>
            </a:fld>
            <a:endParaRPr lang="en-GB"/>
          </a:p>
        </p:txBody>
      </p:sp>
      <p:sp>
        <p:nvSpPr>
          <p:cNvPr id="13" name="Rectangle 9">
            <a:extLst>
              <a:ext uri="{FF2B5EF4-FFF2-40B4-BE49-F238E27FC236}">
                <a16:creationId xmlns:a16="http://schemas.microsoft.com/office/drawing/2014/main" id="{F475ABC8-D48D-4D88-AC60-F067604285DD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xfrm>
            <a:off x="1200151" y="6388524"/>
            <a:ext cx="2235200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BF2763C9-6D94-4F3A-BD93-5C22719B9DD4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CEA5F9C-05BF-4B26-AA6B-C9C98FE6F298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969252" y="3673801"/>
            <a:ext cx="4222747" cy="24984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114294" marR="0" indent="0" algn="ctr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 sz="1600">
                <a:solidFill>
                  <a:schemeClr val="bg1"/>
                </a:solidFill>
              </a:defRPr>
            </a:lvl1pPr>
            <a:lvl2pPr marL="596870" indent="-234939">
              <a:buClr>
                <a:srgbClr val="529A43"/>
              </a:buClr>
              <a:defRPr sz="1867">
                <a:solidFill>
                  <a:srgbClr val="000000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CE0EEE68-E701-46ED-ACE5-E86EE12AA3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6666470" y="6388524"/>
            <a:ext cx="3195081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A2215F9-CF37-49C7-AD39-CCDB42F91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68" y="93786"/>
            <a:ext cx="11235267" cy="1066148"/>
          </a:xfrm>
          <a:prstGeom prst="rect">
            <a:avLst/>
          </a:prstGeom>
        </p:spPr>
        <p:txBody>
          <a:bodyPr anchor="ctr"/>
          <a:lstStyle>
            <a:lvl1pPr>
              <a:defRPr sz="3200" b="1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1056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913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618">
          <p15:clr>
            <a:srgbClr val="FBAE40"/>
          </p15:clr>
        </p15:guide>
        <p15:guide id="4" orient="horz" pos="2323">
          <p15:clr>
            <a:srgbClr val="FBAE40"/>
          </p15:clr>
        </p15:guide>
        <p15:guide id="5" orient="horz" pos="2028">
          <p15:clr>
            <a:srgbClr val="FBAE40"/>
          </p15:clr>
        </p15:guide>
        <p15:guide id="6" orient="horz" pos="1733">
          <p15:clr>
            <a:srgbClr val="FBAE40"/>
          </p15:clr>
        </p15:guide>
        <p15:guide id="7" orient="horz" pos="1439">
          <p15:clr>
            <a:srgbClr val="FBAE40"/>
          </p15:clr>
        </p15:guide>
        <p15:guide id="8" orient="horz" pos="1144">
          <p15:clr>
            <a:srgbClr val="FBAE40"/>
          </p15:clr>
        </p15:guide>
        <p15:guide id="9" orient="horz" pos="849">
          <p15:clr>
            <a:srgbClr val="FBAE40"/>
          </p15:clr>
        </p15:guide>
        <p15:guide id="10" orient="horz" pos="548">
          <p15:clr>
            <a:srgbClr val="FBAE40"/>
          </p15:clr>
        </p15:guide>
        <p15:guide id="11" orient="horz" pos="259">
          <p15:clr>
            <a:srgbClr val="FBAE40"/>
          </p15:clr>
        </p15:guide>
        <p15:guide id="12" pos="3175">
          <p15:clr>
            <a:srgbClr val="FBAE40"/>
          </p15:clr>
        </p15:guide>
        <p15:guide id="13" pos="3470">
          <p15:clr>
            <a:srgbClr val="FBAE40"/>
          </p15:clr>
        </p15:guide>
        <p15:guide id="14" pos="3765">
          <p15:clr>
            <a:srgbClr val="FBAE40"/>
          </p15:clr>
        </p15:guide>
        <p15:guide id="15" pos="4059">
          <p15:clr>
            <a:srgbClr val="FBAE40"/>
          </p15:clr>
        </p15:guide>
        <p15:guide id="16" pos="4354">
          <p15:clr>
            <a:srgbClr val="FBAE40"/>
          </p15:clr>
        </p15:guide>
        <p15:guide id="17" pos="4649">
          <p15:clr>
            <a:srgbClr val="FBAE40"/>
          </p15:clr>
        </p15:guide>
        <p15:guide id="18" pos="4944">
          <p15:clr>
            <a:srgbClr val="FBAE40"/>
          </p15:clr>
        </p15:guide>
        <p15:guide id="19" pos="5239">
          <p15:clr>
            <a:srgbClr val="FBAE40"/>
          </p15:clr>
        </p15:guide>
        <p15:guide id="20" pos="5534">
          <p15:clr>
            <a:srgbClr val="FBAE40"/>
          </p15:clr>
        </p15:guide>
        <p15:guide id="21" pos="2585">
          <p15:clr>
            <a:srgbClr val="FBAE40"/>
          </p15:clr>
        </p15:guide>
        <p15:guide id="22" pos="2290">
          <p15:clr>
            <a:srgbClr val="FBAE40"/>
          </p15:clr>
        </p15:guide>
        <p15:guide id="23" pos="1995">
          <p15:clr>
            <a:srgbClr val="FBAE40"/>
          </p15:clr>
        </p15:guide>
        <p15:guide id="24" pos="1701">
          <p15:clr>
            <a:srgbClr val="FBAE40"/>
          </p15:clr>
        </p15:guide>
        <p15:guide id="25" pos="1406">
          <p15:clr>
            <a:srgbClr val="FBAE40"/>
          </p15:clr>
        </p15:guide>
        <p15:guide id="26" pos="1111">
          <p15:clr>
            <a:srgbClr val="FBAE40"/>
          </p15:clr>
        </p15:guide>
        <p15:guide id="27" pos="816">
          <p15:clr>
            <a:srgbClr val="FBAE40"/>
          </p15:clr>
        </p15:guide>
        <p15:guide id="28" pos="521">
          <p15:clr>
            <a:srgbClr val="FBAE40"/>
          </p15:clr>
        </p15:guide>
        <p15:guide id="29" pos="22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Element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Content Placeholder 2">
            <a:extLst>
              <a:ext uri="{FF2B5EF4-FFF2-40B4-BE49-F238E27FC236}">
                <a16:creationId xmlns:a16="http://schemas.microsoft.com/office/drawing/2014/main" id="{48763CE0-045E-4B78-91D1-7305D602D314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4222752" y="1160464"/>
            <a:ext cx="7969249" cy="50117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809605" indent="-271456">
              <a:buClr>
                <a:srgbClr val="529A43"/>
              </a:buClr>
              <a:defRPr sz="1800">
                <a:solidFill>
                  <a:srgbClr val="000000"/>
                </a:solidFill>
              </a:defRPr>
            </a:lvl1pPr>
            <a:lvl2pPr marL="895328" indent="-179384">
              <a:buClr>
                <a:srgbClr val="529A43"/>
              </a:buClr>
              <a:defRPr sz="1600">
                <a:solidFill>
                  <a:srgbClr val="000000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to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text</a:t>
            </a:r>
            <a:r>
              <a:rPr lang="de-DE" dirty="0"/>
              <a:t> </a:t>
            </a:r>
            <a:r>
              <a:rPr lang="de-DE" dirty="0" err="1"/>
              <a:t>styles</a:t>
            </a:r>
            <a:endParaRPr lang="de-DE" dirty="0"/>
          </a:p>
        </p:txBody>
      </p:sp>
      <p:sp>
        <p:nvSpPr>
          <p:cNvPr id="91" name="Content Placeholder 2">
            <a:extLst>
              <a:ext uri="{FF2B5EF4-FFF2-40B4-BE49-F238E27FC236}">
                <a16:creationId xmlns:a16="http://schemas.microsoft.com/office/drawing/2014/main" id="{37294B63-C942-45D3-AA54-4BC822D6E64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1" y="1160464"/>
            <a:ext cx="4222747" cy="2498400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114294" marR="0" indent="0" algn="ctr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 sz="1600">
                <a:solidFill>
                  <a:schemeClr val="bg1"/>
                </a:solidFill>
              </a:defRPr>
            </a:lvl1pPr>
            <a:lvl2pPr marL="596870" indent="-234939">
              <a:buClr>
                <a:srgbClr val="529A43"/>
              </a:buClr>
              <a:defRPr sz="1867">
                <a:solidFill>
                  <a:srgbClr val="000000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92" name="Content Placeholder 2">
            <a:extLst>
              <a:ext uri="{FF2B5EF4-FFF2-40B4-BE49-F238E27FC236}">
                <a16:creationId xmlns:a16="http://schemas.microsoft.com/office/drawing/2014/main" id="{CB4C1597-3C27-474E-8AD1-CC24AE943D89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" y="3673803"/>
            <a:ext cx="4222747" cy="2498400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114294" indent="0" algn="ctr">
              <a:buClr>
                <a:srgbClr val="529A43"/>
              </a:buClr>
              <a:buNone/>
              <a:defRPr sz="1600">
                <a:solidFill>
                  <a:schemeClr val="bg1"/>
                </a:solidFill>
              </a:defRPr>
            </a:lvl1pPr>
            <a:lvl2pPr marL="596870" indent="-234939">
              <a:buClr>
                <a:srgbClr val="529A43"/>
              </a:buClr>
              <a:defRPr sz="1867">
                <a:solidFill>
                  <a:srgbClr val="000000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187CFC46-9E54-4FF1-99A3-B1471F3C4B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393701" y="6388524"/>
            <a:ext cx="638175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97C36B3E-AC72-4F69-928F-792E4A8CD192}" type="slidenum">
              <a:rPr lang="en-GB" smtClean="0"/>
              <a:t>‹#›</a:t>
            </a:fld>
            <a:endParaRPr lang="en-GB"/>
          </a:p>
        </p:txBody>
      </p:sp>
      <p:sp>
        <p:nvSpPr>
          <p:cNvPr id="13" name="Rectangle 9">
            <a:extLst>
              <a:ext uri="{FF2B5EF4-FFF2-40B4-BE49-F238E27FC236}">
                <a16:creationId xmlns:a16="http://schemas.microsoft.com/office/drawing/2014/main" id="{91D63A95-6054-4577-805F-053E4AE6C584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xfrm>
            <a:off x="1200151" y="6388524"/>
            <a:ext cx="2235200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BF2763C9-6D94-4F3A-BD93-5C22719B9DD4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2F9343FD-A588-40FD-A86D-A8C8B8F833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6666470" y="6388524"/>
            <a:ext cx="3195081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8607AD-1FF0-490C-9BBF-6A2A7FF25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68" y="93786"/>
            <a:ext cx="11235267" cy="1066148"/>
          </a:xfrm>
          <a:prstGeom prst="rect">
            <a:avLst/>
          </a:prstGeom>
        </p:spPr>
        <p:txBody>
          <a:bodyPr anchor="ctr"/>
          <a:lstStyle>
            <a:lvl1pPr>
              <a:defRPr sz="3200" b="1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5017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913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618">
          <p15:clr>
            <a:srgbClr val="FBAE40"/>
          </p15:clr>
        </p15:guide>
        <p15:guide id="4" orient="horz" pos="2323">
          <p15:clr>
            <a:srgbClr val="FBAE40"/>
          </p15:clr>
        </p15:guide>
        <p15:guide id="5" orient="horz" pos="2028">
          <p15:clr>
            <a:srgbClr val="FBAE40"/>
          </p15:clr>
        </p15:guide>
        <p15:guide id="6" orient="horz" pos="1733">
          <p15:clr>
            <a:srgbClr val="FBAE40"/>
          </p15:clr>
        </p15:guide>
        <p15:guide id="7" orient="horz" pos="1439">
          <p15:clr>
            <a:srgbClr val="FBAE40"/>
          </p15:clr>
        </p15:guide>
        <p15:guide id="8" orient="horz" pos="1144">
          <p15:clr>
            <a:srgbClr val="FBAE40"/>
          </p15:clr>
        </p15:guide>
        <p15:guide id="9" orient="horz" pos="849">
          <p15:clr>
            <a:srgbClr val="FBAE40"/>
          </p15:clr>
        </p15:guide>
        <p15:guide id="10" orient="horz" pos="548">
          <p15:clr>
            <a:srgbClr val="FBAE40"/>
          </p15:clr>
        </p15:guide>
        <p15:guide id="11" orient="horz" pos="259">
          <p15:clr>
            <a:srgbClr val="FBAE40"/>
          </p15:clr>
        </p15:guide>
        <p15:guide id="12" pos="3175">
          <p15:clr>
            <a:srgbClr val="FBAE40"/>
          </p15:clr>
        </p15:guide>
        <p15:guide id="13" pos="3470">
          <p15:clr>
            <a:srgbClr val="FBAE40"/>
          </p15:clr>
        </p15:guide>
        <p15:guide id="14" pos="3765">
          <p15:clr>
            <a:srgbClr val="FBAE40"/>
          </p15:clr>
        </p15:guide>
        <p15:guide id="15" pos="4059">
          <p15:clr>
            <a:srgbClr val="FBAE40"/>
          </p15:clr>
        </p15:guide>
        <p15:guide id="16" pos="4354">
          <p15:clr>
            <a:srgbClr val="FBAE40"/>
          </p15:clr>
        </p15:guide>
        <p15:guide id="17" pos="4649">
          <p15:clr>
            <a:srgbClr val="FBAE40"/>
          </p15:clr>
        </p15:guide>
        <p15:guide id="18" pos="4944">
          <p15:clr>
            <a:srgbClr val="FBAE40"/>
          </p15:clr>
        </p15:guide>
        <p15:guide id="19" pos="5239">
          <p15:clr>
            <a:srgbClr val="FBAE40"/>
          </p15:clr>
        </p15:guide>
        <p15:guide id="20" pos="5534">
          <p15:clr>
            <a:srgbClr val="FBAE40"/>
          </p15:clr>
        </p15:guide>
        <p15:guide id="21" pos="2585">
          <p15:clr>
            <a:srgbClr val="FBAE40"/>
          </p15:clr>
        </p15:guide>
        <p15:guide id="22" pos="2290">
          <p15:clr>
            <a:srgbClr val="FBAE40"/>
          </p15:clr>
        </p15:guide>
        <p15:guide id="23" pos="1995">
          <p15:clr>
            <a:srgbClr val="FBAE40"/>
          </p15:clr>
        </p15:guide>
        <p15:guide id="24" pos="1701">
          <p15:clr>
            <a:srgbClr val="FBAE40"/>
          </p15:clr>
        </p15:guide>
        <p15:guide id="25" pos="1406">
          <p15:clr>
            <a:srgbClr val="FBAE40"/>
          </p15:clr>
        </p15:guide>
        <p15:guide id="26" pos="1111">
          <p15:clr>
            <a:srgbClr val="FBAE40"/>
          </p15:clr>
        </p15:guide>
        <p15:guide id="27" pos="816">
          <p15:clr>
            <a:srgbClr val="FBAE40"/>
          </p15:clr>
        </p15:guide>
        <p15:guide id="28" pos="521">
          <p15:clr>
            <a:srgbClr val="FBAE40"/>
          </p15:clr>
        </p15:guide>
        <p15:guide id="29" pos="226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Elements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Content Placeholder 2">
            <a:extLst>
              <a:ext uri="{FF2B5EF4-FFF2-40B4-BE49-F238E27FC236}">
                <a16:creationId xmlns:a16="http://schemas.microsoft.com/office/drawing/2014/main" id="{48763CE0-045E-4B78-91D1-7305D602D314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4222752" y="1160464"/>
            <a:ext cx="7969249" cy="50117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809605" indent="-271456">
              <a:buClr>
                <a:srgbClr val="529A43"/>
              </a:buClr>
              <a:defRPr sz="1800">
                <a:solidFill>
                  <a:srgbClr val="000000"/>
                </a:solidFill>
              </a:defRPr>
            </a:lvl1pPr>
            <a:lvl2pPr marL="895328" indent="-179384">
              <a:buClr>
                <a:srgbClr val="529A43"/>
              </a:buClr>
              <a:defRPr sz="1600">
                <a:solidFill>
                  <a:srgbClr val="000000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to </a:t>
            </a:r>
            <a:r>
              <a:rPr lang="de-DE" dirty="0" err="1"/>
              <a:t>edit</a:t>
            </a:r>
            <a:r>
              <a:rPr lang="de-DE" dirty="0"/>
              <a:t> Master </a:t>
            </a:r>
            <a:r>
              <a:rPr lang="de-DE" dirty="0" err="1"/>
              <a:t>text</a:t>
            </a:r>
            <a:r>
              <a:rPr lang="de-DE" dirty="0"/>
              <a:t> </a:t>
            </a:r>
            <a:r>
              <a:rPr lang="de-DE" dirty="0" err="1"/>
              <a:t>styles</a:t>
            </a:r>
            <a:endParaRPr lang="de-DE" dirty="0"/>
          </a:p>
        </p:txBody>
      </p:sp>
      <p:sp>
        <p:nvSpPr>
          <p:cNvPr id="91" name="Content Placeholder 2">
            <a:extLst>
              <a:ext uri="{FF2B5EF4-FFF2-40B4-BE49-F238E27FC236}">
                <a16:creationId xmlns:a16="http://schemas.microsoft.com/office/drawing/2014/main" id="{37294B63-C942-45D3-AA54-4BC822D6E64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1" y="1160464"/>
            <a:ext cx="4222747" cy="24984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114294" marR="0" indent="0" algn="ctr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 sz="1600">
                <a:solidFill>
                  <a:schemeClr val="bg1"/>
                </a:solidFill>
              </a:defRPr>
            </a:lvl1pPr>
            <a:lvl2pPr marL="596870" indent="-234939">
              <a:buClr>
                <a:srgbClr val="529A43"/>
              </a:buClr>
              <a:defRPr sz="1867">
                <a:solidFill>
                  <a:srgbClr val="000000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92" name="Content Placeholder 2">
            <a:extLst>
              <a:ext uri="{FF2B5EF4-FFF2-40B4-BE49-F238E27FC236}">
                <a16:creationId xmlns:a16="http://schemas.microsoft.com/office/drawing/2014/main" id="{CB4C1597-3C27-474E-8AD1-CC24AE943D89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" y="3673803"/>
            <a:ext cx="4222747" cy="24984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114294" indent="0" algn="ctr">
              <a:buClr>
                <a:srgbClr val="529A43"/>
              </a:buClr>
              <a:buNone/>
              <a:defRPr sz="1600">
                <a:solidFill>
                  <a:schemeClr val="bg1"/>
                </a:solidFill>
              </a:defRPr>
            </a:lvl1pPr>
            <a:lvl2pPr marL="596870" indent="-234939">
              <a:buClr>
                <a:srgbClr val="529A43"/>
              </a:buClr>
              <a:defRPr sz="1867">
                <a:solidFill>
                  <a:srgbClr val="000000"/>
                </a:solidFill>
              </a:defRPr>
            </a:lvl2pPr>
            <a:lvl3pPr>
              <a:buClr>
                <a:srgbClr val="529A43"/>
              </a:buClr>
              <a:defRPr sz="2667">
                <a:solidFill>
                  <a:srgbClr val="000000"/>
                </a:solidFill>
              </a:defRPr>
            </a:lvl3pPr>
            <a:lvl4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4pPr>
            <a:lvl5pPr>
              <a:buClr>
                <a:srgbClr val="529A43"/>
              </a:buClr>
              <a:defRPr sz="2400">
                <a:solidFill>
                  <a:srgbClr val="000000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187CFC46-9E54-4FF1-99A3-B1471F3C4B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393701" y="6388524"/>
            <a:ext cx="638175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97C36B3E-AC72-4F69-928F-792E4A8CD192}" type="slidenum">
              <a:rPr lang="en-GB" smtClean="0"/>
              <a:t>‹#›</a:t>
            </a:fld>
            <a:endParaRPr lang="en-GB"/>
          </a:p>
        </p:txBody>
      </p:sp>
      <p:sp>
        <p:nvSpPr>
          <p:cNvPr id="13" name="Rectangle 9">
            <a:extLst>
              <a:ext uri="{FF2B5EF4-FFF2-40B4-BE49-F238E27FC236}">
                <a16:creationId xmlns:a16="http://schemas.microsoft.com/office/drawing/2014/main" id="{91D63A95-6054-4577-805F-053E4AE6C584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xfrm>
            <a:off x="1200151" y="6388524"/>
            <a:ext cx="2235200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BF2763C9-6D94-4F3A-BD93-5C22719B9DD4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2F9343FD-A588-40FD-A86D-A8C8B8F833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6666470" y="6388524"/>
            <a:ext cx="3195081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2E15F30-A879-4A54-8161-29FDC7A8C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68" y="93786"/>
            <a:ext cx="11235267" cy="1066148"/>
          </a:xfrm>
          <a:prstGeom prst="rect">
            <a:avLst/>
          </a:prstGeom>
        </p:spPr>
        <p:txBody>
          <a:bodyPr anchor="ctr"/>
          <a:lstStyle>
            <a:lvl1pPr>
              <a:defRPr sz="3200" b="1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2264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913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618">
          <p15:clr>
            <a:srgbClr val="FBAE40"/>
          </p15:clr>
        </p15:guide>
        <p15:guide id="4" orient="horz" pos="2323">
          <p15:clr>
            <a:srgbClr val="FBAE40"/>
          </p15:clr>
        </p15:guide>
        <p15:guide id="5" orient="horz" pos="2028">
          <p15:clr>
            <a:srgbClr val="FBAE40"/>
          </p15:clr>
        </p15:guide>
        <p15:guide id="6" orient="horz" pos="1733">
          <p15:clr>
            <a:srgbClr val="FBAE40"/>
          </p15:clr>
        </p15:guide>
        <p15:guide id="7" orient="horz" pos="1439">
          <p15:clr>
            <a:srgbClr val="FBAE40"/>
          </p15:clr>
        </p15:guide>
        <p15:guide id="8" orient="horz" pos="1144">
          <p15:clr>
            <a:srgbClr val="FBAE40"/>
          </p15:clr>
        </p15:guide>
        <p15:guide id="9" orient="horz" pos="849">
          <p15:clr>
            <a:srgbClr val="FBAE40"/>
          </p15:clr>
        </p15:guide>
        <p15:guide id="10" orient="horz" pos="548">
          <p15:clr>
            <a:srgbClr val="FBAE40"/>
          </p15:clr>
        </p15:guide>
        <p15:guide id="11" orient="horz" pos="259">
          <p15:clr>
            <a:srgbClr val="FBAE40"/>
          </p15:clr>
        </p15:guide>
        <p15:guide id="12" pos="3175">
          <p15:clr>
            <a:srgbClr val="FBAE40"/>
          </p15:clr>
        </p15:guide>
        <p15:guide id="13" pos="3470">
          <p15:clr>
            <a:srgbClr val="FBAE40"/>
          </p15:clr>
        </p15:guide>
        <p15:guide id="14" pos="3765">
          <p15:clr>
            <a:srgbClr val="FBAE40"/>
          </p15:clr>
        </p15:guide>
        <p15:guide id="15" pos="4059">
          <p15:clr>
            <a:srgbClr val="FBAE40"/>
          </p15:clr>
        </p15:guide>
        <p15:guide id="16" pos="4354">
          <p15:clr>
            <a:srgbClr val="FBAE40"/>
          </p15:clr>
        </p15:guide>
        <p15:guide id="17" pos="4649">
          <p15:clr>
            <a:srgbClr val="FBAE40"/>
          </p15:clr>
        </p15:guide>
        <p15:guide id="18" pos="4944">
          <p15:clr>
            <a:srgbClr val="FBAE40"/>
          </p15:clr>
        </p15:guide>
        <p15:guide id="19" pos="5239">
          <p15:clr>
            <a:srgbClr val="FBAE40"/>
          </p15:clr>
        </p15:guide>
        <p15:guide id="20" pos="5534">
          <p15:clr>
            <a:srgbClr val="FBAE40"/>
          </p15:clr>
        </p15:guide>
        <p15:guide id="21" pos="2585">
          <p15:clr>
            <a:srgbClr val="FBAE40"/>
          </p15:clr>
        </p15:guide>
        <p15:guide id="22" pos="2290">
          <p15:clr>
            <a:srgbClr val="FBAE40"/>
          </p15:clr>
        </p15:guide>
        <p15:guide id="23" pos="1995">
          <p15:clr>
            <a:srgbClr val="FBAE40"/>
          </p15:clr>
        </p15:guide>
        <p15:guide id="24" pos="1701">
          <p15:clr>
            <a:srgbClr val="FBAE40"/>
          </p15:clr>
        </p15:guide>
        <p15:guide id="25" pos="1406">
          <p15:clr>
            <a:srgbClr val="FBAE40"/>
          </p15:clr>
        </p15:guide>
        <p15:guide id="26" pos="1111">
          <p15:clr>
            <a:srgbClr val="FBAE40"/>
          </p15:clr>
        </p15:guide>
        <p15:guide id="27" pos="816">
          <p15:clr>
            <a:srgbClr val="FBAE40"/>
          </p15:clr>
        </p15:guide>
        <p15:guide id="28" pos="521">
          <p15:clr>
            <a:srgbClr val="FBAE40"/>
          </p15:clr>
        </p15:guide>
        <p15:guide id="29" pos="22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x Element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platzhalter 9">
            <a:extLst>
              <a:ext uri="{FF2B5EF4-FFF2-40B4-BE49-F238E27FC236}">
                <a16:creationId xmlns:a16="http://schemas.microsoft.com/office/drawing/2014/main" id="{53165248-881D-4D89-A437-2BCFD984098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0" y="3665219"/>
            <a:ext cx="4053600" cy="2505600"/>
          </a:xfrm>
          <a:solidFill>
            <a:schemeClr val="accent1"/>
          </a:solidFill>
        </p:spPr>
        <p:txBody>
          <a:bodyPr lIns="180000" rIns="180000"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de-DE" dirty="0"/>
              <a:t>Text</a:t>
            </a:r>
          </a:p>
        </p:txBody>
      </p:sp>
      <p:sp>
        <p:nvSpPr>
          <p:cNvPr id="92" name="Textplatzhalter 9">
            <a:extLst>
              <a:ext uri="{FF2B5EF4-FFF2-40B4-BE49-F238E27FC236}">
                <a16:creationId xmlns:a16="http://schemas.microsoft.com/office/drawing/2014/main" id="{63FD6FCB-400B-4B24-8B04-CB26F6EB7B8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071000" y="3665219"/>
            <a:ext cx="4050000" cy="2505600"/>
          </a:xfrm>
          <a:solidFill>
            <a:schemeClr val="accent1"/>
          </a:solidFill>
        </p:spPr>
        <p:txBody>
          <a:bodyPr lIns="180000" rIns="180000"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de-DE" dirty="0"/>
              <a:t>Text</a:t>
            </a:r>
          </a:p>
        </p:txBody>
      </p:sp>
      <p:sp>
        <p:nvSpPr>
          <p:cNvPr id="94" name="Textplatzhalter 9">
            <a:extLst>
              <a:ext uri="{FF2B5EF4-FFF2-40B4-BE49-F238E27FC236}">
                <a16:creationId xmlns:a16="http://schemas.microsoft.com/office/drawing/2014/main" id="{A848FB40-D564-4E81-B9D3-CED8CED4A8E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38400" y="3665219"/>
            <a:ext cx="4053600" cy="2505600"/>
          </a:xfrm>
          <a:solidFill>
            <a:schemeClr val="accent1"/>
          </a:solidFill>
        </p:spPr>
        <p:txBody>
          <a:bodyPr lIns="180000" rIns="180000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</a:t>
            </a:r>
          </a:p>
        </p:txBody>
      </p:sp>
      <p:sp>
        <p:nvSpPr>
          <p:cNvPr id="97" name="Bildplatzhalter 7">
            <a:extLst>
              <a:ext uri="{FF2B5EF4-FFF2-40B4-BE49-F238E27FC236}">
                <a16:creationId xmlns:a16="http://schemas.microsoft.com/office/drawing/2014/main" id="{7A4B9803-5037-4EFF-9361-EA9DE0C8750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1160465"/>
            <a:ext cx="4053600" cy="2507721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Picture</a:t>
            </a:r>
          </a:p>
        </p:txBody>
      </p:sp>
      <p:sp>
        <p:nvSpPr>
          <p:cNvPr id="98" name="Bildplatzhalter 7">
            <a:extLst>
              <a:ext uri="{FF2B5EF4-FFF2-40B4-BE49-F238E27FC236}">
                <a16:creationId xmlns:a16="http://schemas.microsoft.com/office/drawing/2014/main" id="{8A8B5516-F078-474F-B03B-C452EC8B84A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071000" y="1160465"/>
            <a:ext cx="4050000" cy="2507721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Picture</a:t>
            </a:r>
          </a:p>
        </p:txBody>
      </p:sp>
      <p:sp>
        <p:nvSpPr>
          <p:cNvPr id="99" name="Bildplatzhalter 7">
            <a:extLst>
              <a:ext uri="{FF2B5EF4-FFF2-40B4-BE49-F238E27FC236}">
                <a16:creationId xmlns:a16="http://schemas.microsoft.com/office/drawing/2014/main" id="{6AED7CAE-924B-4077-BB4D-2B8A3BFC844C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38400" y="1160465"/>
            <a:ext cx="4053600" cy="2507721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Picture</a:t>
            </a:r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9A96F806-023A-4072-9E72-9D4C42F9A5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393701" y="6388524"/>
            <a:ext cx="638175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97C36B3E-AC72-4F69-928F-792E4A8CD192}" type="slidenum">
              <a:rPr lang="en-GB" smtClean="0"/>
              <a:t>‹#›</a:t>
            </a:fld>
            <a:endParaRPr lang="en-GB"/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07863A9F-1109-4D8A-894F-8C8778B50F9D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xfrm>
            <a:off x="1200151" y="6388524"/>
            <a:ext cx="2235200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BF2763C9-6D94-4F3A-BD93-5C22719B9DD4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A776AA64-BCB0-4BA5-8A8E-060595C2D9E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6666470" y="6388524"/>
            <a:ext cx="3195081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19F348B-6403-4CA4-B359-E09B6DBEC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68" y="93786"/>
            <a:ext cx="11235267" cy="1066148"/>
          </a:xfrm>
          <a:prstGeom prst="rect">
            <a:avLst/>
          </a:prstGeom>
        </p:spPr>
        <p:txBody>
          <a:bodyPr anchor="ctr"/>
          <a:lstStyle>
            <a:lvl1pPr>
              <a:defRPr sz="3200" b="1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4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913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618">
          <p15:clr>
            <a:srgbClr val="FBAE40"/>
          </p15:clr>
        </p15:guide>
        <p15:guide id="4" orient="horz" pos="2323">
          <p15:clr>
            <a:srgbClr val="FBAE40"/>
          </p15:clr>
        </p15:guide>
        <p15:guide id="5" orient="horz" pos="2028">
          <p15:clr>
            <a:srgbClr val="FBAE40"/>
          </p15:clr>
        </p15:guide>
        <p15:guide id="6" orient="horz" pos="1733">
          <p15:clr>
            <a:srgbClr val="FBAE40"/>
          </p15:clr>
        </p15:guide>
        <p15:guide id="7" orient="horz" pos="1439">
          <p15:clr>
            <a:srgbClr val="FBAE40"/>
          </p15:clr>
        </p15:guide>
        <p15:guide id="8" orient="horz" pos="1144">
          <p15:clr>
            <a:srgbClr val="FBAE40"/>
          </p15:clr>
        </p15:guide>
        <p15:guide id="9" orient="horz" pos="849">
          <p15:clr>
            <a:srgbClr val="FBAE40"/>
          </p15:clr>
        </p15:guide>
        <p15:guide id="10" orient="horz" pos="548">
          <p15:clr>
            <a:srgbClr val="FBAE40"/>
          </p15:clr>
        </p15:guide>
        <p15:guide id="11" orient="horz" pos="259">
          <p15:clr>
            <a:srgbClr val="FBAE40"/>
          </p15:clr>
        </p15:guide>
        <p15:guide id="12" pos="3175">
          <p15:clr>
            <a:srgbClr val="FBAE40"/>
          </p15:clr>
        </p15:guide>
        <p15:guide id="13" pos="3470">
          <p15:clr>
            <a:srgbClr val="FBAE40"/>
          </p15:clr>
        </p15:guide>
        <p15:guide id="14" pos="3765">
          <p15:clr>
            <a:srgbClr val="FBAE40"/>
          </p15:clr>
        </p15:guide>
        <p15:guide id="15" pos="4059">
          <p15:clr>
            <a:srgbClr val="FBAE40"/>
          </p15:clr>
        </p15:guide>
        <p15:guide id="16" pos="4354">
          <p15:clr>
            <a:srgbClr val="FBAE40"/>
          </p15:clr>
        </p15:guide>
        <p15:guide id="17" pos="4649">
          <p15:clr>
            <a:srgbClr val="FBAE40"/>
          </p15:clr>
        </p15:guide>
        <p15:guide id="18" pos="4944">
          <p15:clr>
            <a:srgbClr val="FBAE40"/>
          </p15:clr>
        </p15:guide>
        <p15:guide id="19" pos="5239">
          <p15:clr>
            <a:srgbClr val="FBAE40"/>
          </p15:clr>
        </p15:guide>
        <p15:guide id="20" pos="5534">
          <p15:clr>
            <a:srgbClr val="FBAE40"/>
          </p15:clr>
        </p15:guide>
        <p15:guide id="21" pos="2585">
          <p15:clr>
            <a:srgbClr val="FBAE40"/>
          </p15:clr>
        </p15:guide>
        <p15:guide id="22" pos="2290">
          <p15:clr>
            <a:srgbClr val="FBAE40"/>
          </p15:clr>
        </p15:guide>
        <p15:guide id="23" pos="1995">
          <p15:clr>
            <a:srgbClr val="FBAE40"/>
          </p15:clr>
        </p15:guide>
        <p15:guide id="24" pos="1701">
          <p15:clr>
            <a:srgbClr val="FBAE40"/>
          </p15:clr>
        </p15:guide>
        <p15:guide id="25" pos="1406">
          <p15:clr>
            <a:srgbClr val="FBAE40"/>
          </p15:clr>
        </p15:guide>
        <p15:guide id="26" pos="1111">
          <p15:clr>
            <a:srgbClr val="FBAE40"/>
          </p15:clr>
        </p15:guide>
        <p15:guide id="27" pos="816">
          <p15:clr>
            <a:srgbClr val="FBAE40"/>
          </p15:clr>
        </p15:guide>
        <p15:guide id="28" pos="521">
          <p15:clr>
            <a:srgbClr val="FBAE40"/>
          </p15:clr>
        </p15:guide>
        <p15:guide id="29" pos="226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x Element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platzhalter 9">
            <a:extLst>
              <a:ext uri="{FF2B5EF4-FFF2-40B4-BE49-F238E27FC236}">
                <a16:creationId xmlns:a16="http://schemas.microsoft.com/office/drawing/2014/main" id="{53165248-881D-4D89-A437-2BCFD984098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0" y="3665219"/>
            <a:ext cx="4053600" cy="2505600"/>
          </a:xfrm>
          <a:solidFill>
            <a:schemeClr val="bg2"/>
          </a:solidFill>
        </p:spPr>
        <p:txBody>
          <a:bodyPr lIns="180000" rIns="180000"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de-DE" dirty="0"/>
              <a:t>Text</a:t>
            </a:r>
          </a:p>
        </p:txBody>
      </p:sp>
      <p:sp>
        <p:nvSpPr>
          <p:cNvPr id="92" name="Textplatzhalter 9">
            <a:extLst>
              <a:ext uri="{FF2B5EF4-FFF2-40B4-BE49-F238E27FC236}">
                <a16:creationId xmlns:a16="http://schemas.microsoft.com/office/drawing/2014/main" id="{63FD6FCB-400B-4B24-8B04-CB26F6EB7B8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071000" y="3665219"/>
            <a:ext cx="4050000" cy="2505600"/>
          </a:xfrm>
          <a:solidFill>
            <a:schemeClr val="bg2"/>
          </a:solidFill>
        </p:spPr>
        <p:txBody>
          <a:bodyPr lIns="180000" rIns="180000"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de-DE" dirty="0"/>
              <a:t>Text</a:t>
            </a:r>
          </a:p>
        </p:txBody>
      </p:sp>
      <p:sp>
        <p:nvSpPr>
          <p:cNvPr id="94" name="Textplatzhalter 9">
            <a:extLst>
              <a:ext uri="{FF2B5EF4-FFF2-40B4-BE49-F238E27FC236}">
                <a16:creationId xmlns:a16="http://schemas.microsoft.com/office/drawing/2014/main" id="{A848FB40-D564-4E81-B9D3-CED8CED4A8E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38400" y="3665219"/>
            <a:ext cx="4053600" cy="2505600"/>
          </a:xfrm>
          <a:solidFill>
            <a:schemeClr val="bg2"/>
          </a:solidFill>
        </p:spPr>
        <p:txBody>
          <a:bodyPr lIns="180000" rIns="180000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</a:t>
            </a:r>
          </a:p>
        </p:txBody>
      </p:sp>
      <p:sp>
        <p:nvSpPr>
          <p:cNvPr id="97" name="Bildplatzhalter 7">
            <a:extLst>
              <a:ext uri="{FF2B5EF4-FFF2-40B4-BE49-F238E27FC236}">
                <a16:creationId xmlns:a16="http://schemas.microsoft.com/office/drawing/2014/main" id="{7A4B9803-5037-4EFF-9361-EA9DE0C8750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1160465"/>
            <a:ext cx="4053600" cy="2507721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Picture</a:t>
            </a:r>
          </a:p>
        </p:txBody>
      </p:sp>
      <p:sp>
        <p:nvSpPr>
          <p:cNvPr id="98" name="Bildplatzhalter 7">
            <a:extLst>
              <a:ext uri="{FF2B5EF4-FFF2-40B4-BE49-F238E27FC236}">
                <a16:creationId xmlns:a16="http://schemas.microsoft.com/office/drawing/2014/main" id="{8A8B5516-F078-474F-B03B-C452EC8B84A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071000" y="1160465"/>
            <a:ext cx="4050000" cy="2507721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Picture</a:t>
            </a:r>
          </a:p>
        </p:txBody>
      </p:sp>
      <p:sp>
        <p:nvSpPr>
          <p:cNvPr id="99" name="Bildplatzhalter 7">
            <a:extLst>
              <a:ext uri="{FF2B5EF4-FFF2-40B4-BE49-F238E27FC236}">
                <a16:creationId xmlns:a16="http://schemas.microsoft.com/office/drawing/2014/main" id="{6AED7CAE-924B-4077-BB4D-2B8A3BFC844C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38400" y="1160465"/>
            <a:ext cx="4053600" cy="2507721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Picture</a:t>
            </a:r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9A96F806-023A-4072-9E72-9D4C42F9A5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393701" y="6388524"/>
            <a:ext cx="638175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97C36B3E-AC72-4F69-928F-792E4A8CD192}" type="slidenum">
              <a:rPr lang="en-GB" smtClean="0"/>
              <a:t>‹#›</a:t>
            </a:fld>
            <a:endParaRPr lang="en-GB"/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07863A9F-1109-4D8A-894F-8C8778B50F9D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xfrm>
            <a:off x="1200151" y="6388524"/>
            <a:ext cx="2235200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BF2763C9-6D94-4F3A-BD93-5C22719B9DD4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A776AA64-BCB0-4BA5-8A8E-060595C2D9E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6666470" y="6388524"/>
            <a:ext cx="3195081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28182A-0436-4144-AE27-09E8B52C8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68" y="93786"/>
            <a:ext cx="11235267" cy="1066148"/>
          </a:xfrm>
          <a:prstGeom prst="rect">
            <a:avLst/>
          </a:prstGeom>
        </p:spPr>
        <p:txBody>
          <a:bodyPr anchor="ctr"/>
          <a:lstStyle>
            <a:lvl1pPr>
              <a:defRPr sz="3200" b="1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508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913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618">
          <p15:clr>
            <a:srgbClr val="FBAE40"/>
          </p15:clr>
        </p15:guide>
        <p15:guide id="4" orient="horz" pos="2323">
          <p15:clr>
            <a:srgbClr val="FBAE40"/>
          </p15:clr>
        </p15:guide>
        <p15:guide id="5" orient="horz" pos="2028">
          <p15:clr>
            <a:srgbClr val="FBAE40"/>
          </p15:clr>
        </p15:guide>
        <p15:guide id="6" orient="horz" pos="1733">
          <p15:clr>
            <a:srgbClr val="FBAE40"/>
          </p15:clr>
        </p15:guide>
        <p15:guide id="7" orient="horz" pos="1439">
          <p15:clr>
            <a:srgbClr val="FBAE40"/>
          </p15:clr>
        </p15:guide>
        <p15:guide id="8" orient="horz" pos="1144">
          <p15:clr>
            <a:srgbClr val="FBAE40"/>
          </p15:clr>
        </p15:guide>
        <p15:guide id="9" orient="horz" pos="849">
          <p15:clr>
            <a:srgbClr val="FBAE40"/>
          </p15:clr>
        </p15:guide>
        <p15:guide id="10" orient="horz" pos="548">
          <p15:clr>
            <a:srgbClr val="FBAE40"/>
          </p15:clr>
        </p15:guide>
        <p15:guide id="11" orient="horz" pos="259">
          <p15:clr>
            <a:srgbClr val="FBAE40"/>
          </p15:clr>
        </p15:guide>
        <p15:guide id="12" pos="3175">
          <p15:clr>
            <a:srgbClr val="FBAE40"/>
          </p15:clr>
        </p15:guide>
        <p15:guide id="13" pos="3470">
          <p15:clr>
            <a:srgbClr val="FBAE40"/>
          </p15:clr>
        </p15:guide>
        <p15:guide id="14" pos="3765">
          <p15:clr>
            <a:srgbClr val="FBAE40"/>
          </p15:clr>
        </p15:guide>
        <p15:guide id="15" pos="4059">
          <p15:clr>
            <a:srgbClr val="FBAE40"/>
          </p15:clr>
        </p15:guide>
        <p15:guide id="16" pos="4354">
          <p15:clr>
            <a:srgbClr val="FBAE40"/>
          </p15:clr>
        </p15:guide>
        <p15:guide id="17" pos="4649">
          <p15:clr>
            <a:srgbClr val="FBAE40"/>
          </p15:clr>
        </p15:guide>
        <p15:guide id="18" pos="4944">
          <p15:clr>
            <a:srgbClr val="FBAE40"/>
          </p15:clr>
        </p15:guide>
        <p15:guide id="19" pos="5239">
          <p15:clr>
            <a:srgbClr val="FBAE40"/>
          </p15:clr>
        </p15:guide>
        <p15:guide id="20" pos="5534">
          <p15:clr>
            <a:srgbClr val="FBAE40"/>
          </p15:clr>
        </p15:guide>
        <p15:guide id="21" pos="2585">
          <p15:clr>
            <a:srgbClr val="FBAE40"/>
          </p15:clr>
        </p15:guide>
        <p15:guide id="22" pos="2290">
          <p15:clr>
            <a:srgbClr val="FBAE40"/>
          </p15:clr>
        </p15:guide>
        <p15:guide id="23" pos="1995">
          <p15:clr>
            <a:srgbClr val="FBAE40"/>
          </p15:clr>
        </p15:guide>
        <p15:guide id="24" pos="1701">
          <p15:clr>
            <a:srgbClr val="FBAE40"/>
          </p15:clr>
        </p15:guide>
        <p15:guide id="25" pos="1406">
          <p15:clr>
            <a:srgbClr val="FBAE40"/>
          </p15:clr>
        </p15:guide>
        <p15:guide id="26" pos="1111">
          <p15:clr>
            <a:srgbClr val="FBAE40"/>
          </p15:clr>
        </p15:guide>
        <p15:guide id="27" pos="816">
          <p15:clr>
            <a:srgbClr val="FBAE40"/>
          </p15:clr>
        </p15:guide>
        <p15:guide id="28" pos="521">
          <p15:clr>
            <a:srgbClr val="FBAE40"/>
          </p15:clr>
        </p15:guide>
        <p15:guide id="29" pos="22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ight Element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66AA6EC2-3A7B-4A02-B69B-907AEC1B78E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1172635"/>
            <a:ext cx="3034800" cy="2495551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Picture</a:t>
            </a:r>
          </a:p>
        </p:txBody>
      </p:sp>
      <p:sp>
        <p:nvSpPr>
          <p:cNvPr id="92" name="Bildplatzhalter 7">
            <a:extLst>
              <a:ext uri="{FF2B5EF4-FFF2-40B4-BE49-F238E27FC236}">
                <a16:creationId xmlns:a16="http://schemas.microsoft.com/office/drawing/2014/main" id="{39854141-4E16-4CA5-847B-10AF892B424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052400" y="1172635"/>
            <a:ext cx="3034800" cy="2495551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Picture</a:t>
            </a:r>
          </a:p>
        </p:txBody>
      </p:sp>
      <p:sp>
        <p:nvSpPr>
          <p:cNvPr id="98" name="Bildplatzhalter 7">
            <a:extLst>
              <a:ext uri="{FF2B5EF4-FFF2-40B4-BE49-F238E27FC236}">
                <a16:creationId xmlns:a16="http://schemas.microsoft.com/office/drawing/2014/main" id="{773876F4-7C20-4DD6-8EAB-A6A9264E4C2C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104800" y="1172635"/>
            <a:ext cx="3034800" cy="2495551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Picture</a:t>
            </a:r>
          </a:p>
        </p:txBody>
      </p:sp>
      <p:sp>
        <p:nvSpPr>
          <p:cNvPr id="100" name="Bildplatzhalter 7">
            <a:extLst>
              <a:ext uri="{FF2B5EF4-FFF2-40B4-BE49-F238E27FC236}">
                <a16:creationId xmlns:a16="http://schemas.microsoft.com/office/drawing/2014/main" id="{DC685C96-37A0-4FC5-BF5C-F9DAD05FA119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157200" y="1172635"/>
            <a:ext cx="3034800" cy="2495551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Picture</a:t>
            </a:r>
          </a:p>
        </p:txBody>
      </p:sp>
      <p:sp>
        <p:nvSpPr>
          <p:cNvPr id="20" name="Rectangle 6">
            <a:extLst>
              <a:ext uri="{FF2B5EF4-FFF2-40B4-BE49-F238E27FC236}">
                <a16:creationId xmlns:a16="http://schemas.microsoft.com/office/drawing/2014/main" id="{DDF85507-57BF-47F6-8BDC-D266E03228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393701" y="6388524"/>
            <a:ext cx="638175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97C36B3E-AC72-4F69-928F-792E4A8CD192}" type="slidenum">
              <a:rPr lang="en-GB" smtClean="0"/>
              <a:t>‹#›</a:t>
            </a:fld>
            <a:endParaRPr lang="en-GB"/>
          </a:p>
        </p:txBody>
      </p:sp>
      <p:sp>
        <p:nvSpPr>
          <p:cNvPr id="21" name="Rectangle 9">
            <a:extLst>
              <a:ext uri="{FF2B5EF4-FFF2-40B4-BE49-F238E27FC236}">
                <a16:creationId xmlns:a16="http://schemas.microsoft.com/office/drawing/2014/main" id="{77D22130-6209-4350-AE5E-E217AC935E65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xfrm>
            <a:off x="1200151" y="6388524"/>
            <a:ext cx="2235200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BF2763C9-6D94-4F3A-BD93-5C22719B9DD4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EA57D08-3B55-4F13-B6E5-F9A707E709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1" y="3665219"/>
            <a:ext cx="3034800" cy="25056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</a:t>
            </a:r>
          </a:p>
        </p:txBody>
      </p:sp>
      <p:sp>
        <p:nvSpPr>
          <p:cNvPr id="18" name="Textplatzhalter 5">
            <a:extLst>
              <a:ext uri="{FF2B5EF4-FFF2-40B4-BE49-F238E27FC236}">
                <a16:creationId xmlns:a16="http://schemas.microsoft.com/office/drawing/2014/main" id="{8CED189A-3E5D-46DC-B48B-20A1BAC910A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052399" y="3665219"/>
            <a:ext cx="3034800" cy="25056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</a:t>
            </a:r>
          </a:p>
        </p:txBody>
      </p:sp>
      <p:sp>
        <p:nvSpPr>
          <p:cNvPr id="22" name="Textplatzhalter 5">
            <a:extLst>
              <a:ext uri="{FF2B5EF4-FFF2-40B4-BE49-F238E27FC236}">
                <a16:creationId xmlns:a16="http://schemas.microsoft.com/office/drawing/2014/main" id="{256AF3CC-0C71-4948-A9CE-FCD64F0264D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104799" y="3665219"/>
            <a:ext cx="3034800" cy="25056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</a:t>
            </a:r>
          </a:p>
        </p:txBody>
      </p:sp>
      <p:sp>
        <p:nvSpPr>
          <p:cNvPr id="23" name="Textplatzhalter 5">
            <a:extLst>
              <a:ext uri="{FF2B5EF4-FFF2-40B4-BE49-F238E27FC236}">
                <a16:creationId xmlns:a16="http://schemas.microsoft.com/office/drawing/2014/main" id="{1A0CE2A3-BE94-4AE3-BBF3-A65B9CF4E5D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157200" y="3665219"/>
            <a:ext cx="3034800" cy="25056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</a:t>
            </a:r>
          </a:p>
        </p:txBody>
      </p:sp>
      <p:sp>
        <p:nvSpPr>
          <p:cNvPr id="14" name="Rectangle 5">
            <a:extLst>
              <a:ext uri="{FF2B5EF4-FFF2-40B4-BE49-F238E27FC236}">
                <a16:creationId xmlns:a16="http://schemas.microsoft.com/office/drawing/2014/main" id="{EFC03653-1641-4DA1-A5F7-DE305FA87C9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6666470" y="6388524"/>
            <a:ext cx="3195081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65CF000-01AB-4AA4-9269-C02E03BE1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68" y="93786"/>
            <a:ext cx="11235267" cy="1066148"/>
          </a:xfrm>
          <a:prstGeom prst="rect">
            <a:avLst/>
          </a:prstGeom>
        </p:spPr>
        <p:txBody>
          <a:bodyPr anchor="ctr"/>
          <a:lstStyle>
            <a:lvl1pPr>
              <a:defRPr sz="3200" b="1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0265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913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618">
          <p15:clr>
            <a:srgbClr val="FBAE40"/>
          </p15:clr>
        </p15:guide>
        <p15:guide id="4" orient="horz" pos="2323">
          <p15:clr>
            <a:srgbClr val="FBAE40"/>
          </p15:clr>
        </p15:guide>
        <p15:guide id="5" orient="horz" pos="2028">
          <p15:clr>
            <a:srgbClr val="FBAE40"/>
          </p15:clr>
        </p15:guide>
        <p15:guide id="6" orient="horz" pos="1733">
          <p15:clr>
            <a:srgbClr val="FBAE40"/>
          </p15:clr>
        </p15:guide>
        <p15:guide id="7" orient="horz" pos="1439">
          <p15:clr>
            <a:srgbClr val="FBAE40"/>
          </p15:clr>
        </p15:guide>
        <p15:guide id="8" orient="horz" pos="1144">
          <p15:clr>
            <a:srgbClr val="FBAE40"/>
          </p15:clr>
        </p15:guide>
        <p15:guide id="9" orient="horz" pos="849">
          <p15:clr>
            <a:srgbClr val="FBAE40"/>
          </p15:clr>
        </p15:guide>
        <p15:guide id="10" orient="horz" pos="548">
          <p15:clr>
            <a:srgbClr val="FBAE40"/>
          </p15:clr>
        </p15:guide>
        <p15:guide id="11" orient="horz" pos="259">
          <p15:clr>
            <a:srgbClr val="FBAE40"/>
          </p15:clr>
        </p15:guide>
        <p15:guide id="12" pos="3175">
          <p15:clr>
            <a:srgbClr val="FBAE40"/>
          </p15:clr>
        </p15:guide>
        <p15:guide id="13" pos="3470">
          <p15:clr>
            <a:srgbClr val="FBAE40"/>
          </p15:clr>
        </p15:guide>
        <p15:guide id="14" pos="3765">
          <p15:clr>
            <a:srgbClr val="FBAE40"/>
          </p15:clr>
        </p15:guide>
        <p15:guide id="15" pos="4059">
          <p15:clr>
            <a:srgbClr val="FBAE40"/>
          </p15:clr>
        </p15:guide>
        <p15:guide id="16" pos="4354">
          <p15:clr>
            <a:srgbClr val="FBAE40"/>
          </p15:clr>
        </p15:guide>
        <p15:guide id="17" pos="4649">
          <p15:clr>
            <a:srgbClr val="FBAE40"/>
          </p15:clr>
        </p15:guide>
        <p15:guide id="18" pos="4944">
          <p15:clr>
            <a:srgbClr val="FBAE40"/>
          </p15:clr>
        </p15:guide>
        <p15:guide id="19" pos="5239">
          <p15:clr>
            <a:srgbClr val="FBAE40"/>
          </p15:clr>
        </p15:guide>
        <p15:guide id="20" pos="5534">
          <p15:clr>
            <a:srgbClr val="FBAE40"/>
          </p15:clr>
        </p15:guide>
        <p15:guide id="21" pos="2585">
          <p15:clr>
            <a:srgbClr val="FBAE40"/>
          </p15:clr>
        </p15:guide>
        <p15:guide id="22" pos="2290">
          <p15:clr>
            <a:srgbClr val="FBAE40"/>
          </p15:clr>
        </p15:guide>
        <p15:guide id="23" pos="1995">
          <p15:clr>
            <a:srgbClr val="FBAE40"/>
          </p15:clr>
        </p15:guide>
        <p15:guide id="24" pos="1701">
          <p15:clr>
            <a:srgbClr val="FBAE40"/>
          </p15:clr>
        </p15:guide>
        <p15:guide id="25" pos="1406">
          <p15:clr>
            <a:srgbClr val="FBAE40"/>
          </p15:clr>
        </p15:guide>
        <p15:guide id="26" pos="1111">
          <p15:clr>
            <a:srgbClr val="FBAE40"/>
          </p15:clr>
        </p15:guide>
        <p15:guide id="27" pos="816">
          <p15:clr>
            <a:srgbClr val="FBAE40"/>
          </p15:clr>
        </p15:guide>
        <p15:guide id="28" pos="521">
          <p15:clr>
            <a:srgbClr val="FBAE40"/>
          </p15:clr>
        </p15:guide>
        <p15:guide id="29" pos="226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ight Element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66AA6EC2-3A7B-4A02-B69B-907AEC1B78E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1172635"/>
            <a:ext cx="3034800" cy="2495551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Picture</a:t>
            </a:r>
          </a:p>
        </p:txBody>
      </p:sp>
      <p:sp>
        <p:nvSpPr>
          <p:cNvPr id="92" name="Bildplatzhalter 7">
            <a:extLst>
              <a:ext uri="{FF2B5EF4-FFF2-40B4-BE49-F238E27FC236}">
                <a16:creationId xmlns:a16="http://schemas.microsoft.com/office/drawing/2014/main" id="{39854141-4E16-4CA5-847B-10AF892B424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052400" y="1172635"/>
            <a:ext cx="3034800" cy="2495551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Picture</a:t>
            </a:r>
          </a:p>
        </p:txBody>
      </p:sp>
      <p:sp>
        <p:nvSpPr>
          <p:cNvPr id="98" name="Bildplatzhalter 7">
            <a:extLst>
              <a:ext uri="{FF2B5EF4-FFF2-40B4-BE49-F238E27FC236}">
                <a16:creationId xmlns:a16="http://schemas.microsoft.com/office/drawing/2014/main" id="{773876F4-7C20-4DD6-8EAB-A6A9264E4C2C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104800" y="1172635"/>
            <a:ext cx="3034800" cy="2495551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Picture</a:t>
            </a:r>
          </a:p>
        </p:txBody>
      </p:sp>
      <p:sp>
        <p:nvSpPr>
          <p:cNvPr id="100" name="Bildplatzhalter 7">
            <a:extLst>
              <a:ext uri="{FF2B5EF4-FFF2-40B4-BE49-F238E27FC236}">
                <a16:creationId xmlns:a16="http://schemas.microsoft.com/office/drawing/2014/main" id="{DC685C96-37A0-4FC5-BF5C-F9DAD05FA119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157200" y="1172635"/>
            <a:ext cx="3034800" cy="2495551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Picture</a:t>
            </a:r>
          </a:p>
        </p:txBody>
      </p:sp>
      <p:sp>
        <p:nvSpPr>
          <p:cNvPr id="20" name="Rectangle 6">
            <a:extLst>
              <a:ext uri="{FF2B5EF4-FFF2-40B4-BE49-F238E27FC236}">
                <a16:creationId xmlns:a16="http://schemas.microsoft.com/office/drawing/2014/main" id="{DDF85507-57BF-47F6-8BDC-D266E03228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393701" y="6388524"/>
            <a:ext cx="638175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97C36B3E-AC72-4F69-928F-792E4A8CD192}" type="slidenum">
              <a:rPr lang="en-GB" smtClean="0"/>
              <a:t>‹#›</a:t>
            </a:fld>
            <a:endParaRPr lang="en-GB"/>
          </a:p>
        </p:txBody>
      </p:sp>
      <p:sp>
        <p:nvSpPr>
          <p:cNvPr id="21" name="Rectangle 9">
            <a:extLst>
              <a:ext uri="{FF2B5EF4-FFF2-40B4-BE49-F238E27FC236}">
                <a16:creationId xmlns:a16="http://schemas.microsoft.com/office/drawing/2014/main" id="{77D22130-6209-4350-AE5E-E217AC935E65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xfrm>
            <a:off x="1200151" y="6388524"/>
            <a:ext cx="2235200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BF2763C9-6D94-4F3A-BD93-5C22719B9DD4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EA57D08-3B55-4F13-B6E5-F9A707E709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1" y="3665219"/>
            <a:ext cx="3034800" cy="250560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</a:t>
            </a:r>
          </a:p>
        </p:txBody>
      </p:sp>
      <p:sp>
        <p:nvSpPr>
          <p:cNvPr id="18" name="Textplatzhalter 5">
            <a:extLst>
              <a:ext uri="{FF2B5EF4-FFF2-40B4-BE49-F238E27FC236}">
                <a16:creationId xmlns:a16="http://schemas.microsoft.com/office/drawing/2014/main" id="{8CED189A-3E5D-46DC-B48B-20A1BAC910A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052399" y="3665219"/>
            <a:ext cx="3034800" cy="250560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</a:t>
            </a:r>
          </a:p>
        </p:txBody>
      </p:sp>
      <p:sp>
        <p:nvSpPr>
          <p:cNvPr id="22" name="Textplatzhalter 5">
            <a:extLst>
              <a:ext uri="{FF2B5EF4-FFF2-40B4-BE49-F238E27FC236}">
                <a16:creationId xmlns:a16="http://schemas.microsoft.com/office/drawing/2014/main" id="{256AF3CC-0C71-4948-A9CE-FCD64F0264D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104799" y="3665219"/>
            <a:ext cx="3034800" cy="250560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</a:t>
            </a:r>
          </a:p>
        </p:txBody>
      </p:sp>
      <p:sp>
        <p:nvSpPr>
          <p:cNvPr id="23" name="Textplatzhalter 5">
            <a:extLst>
              <a:ext uri="{FF2B5EF4-FFF2-40B4-BE49-F238E27FC236}">
                <a16:creationId xmlns:a16="http://schemas.microsoft.com/office/drawing/2014/main" id="{1A0CE2A3-BE94-4AE3-BBF3-A65B9CF4E5D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157200" y="3665219"/>
            <a:ext cx="3034800" cy="250560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</a:t>
            </a:r>
          </a:p>
        </p:txBody>
      </p:sp>
      <p:sp>
        <p:nvSpPr>
          <p:cNvPr id="14" name="Rectangle 5">
            <a:extLst>
              <a:ext uri="{FF2B5EF4-FFF2-40B4-BE49-F238E27FC236}">
                <a16:creationId xmlns:a16="http://schemas.microsoft.com/office/drawing/2014/main" id="{EFC03653-1641-4DA1-A5F7-DE305FA87C9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6666470" y="6388524"/>
            <a:ext cx="3195081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DC8B2CD-6564-498B-9E08-D9C7BA07E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68" y="93786"/>
            <a:ext cx="11235267" cy="1066148"/>
          </a:xfrm>
          <a:prstGeom prst="rect">
            <a:avLst/>
          </a:prstGeom>
        </p:spPr>
        <p:txBody>
          <a:bodyPr anchor="ctr"/>
          <a:lstStyle>
            <a:lvl1pPr>
              <a:defRPr sz="3200" b="1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253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913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618">
          <p15:clr>
            <a:srgbClr val="FBAE40"/>
          </p15:clr>
        </p15:guide>
        <p15:guide id="4" orient="horz" pos="2323">
          <p15:clr>
            <a:srgbClr val="FBAE40"/>
          </p15:clr>
        </p15:guide>
        <p15:guide id="5" orient="horz" pos="2028">
          <p15:clr>
            <a:srgbClr val="FBAE40"/>
          </p15:clr>
        </p15:guide>
        <p15:guide id="6" orient="horz" pos="1733">
          <p15:clr>
            <a:srgbClr val="FBAE40"/>
          </p15:clr>
        </p15:guide>
        <p15:guide id="7" orient="horz" pos="1439">
          <p15:clr>
            <a:srgbClr val="FBAE40"/>
          </p15:clr>
        </p15:guide>
        <p15:guide id="8" orient="horz" pos="1144">
          <p15:clr>
            <a:srgbClr val="FBAE40"/>
          </p15:clr>
        </p15:guide>
        <p15:guide id="9" orient="horz" pos="849">
          <p15:clr>
            <a:srgbClr val="FBAE40"/>
          </p15:clr>
        </p15:guide>
        <p15:guide id="10" orient="horz" pos="548">
          <p15:clr>
            <a:srgbClr val="FBAE40"/>
          </p15:clr>
        </p15:guide>
        <p15:guide id="11" orient="horz" pos="259">
          <p15:clr>
            <a:srgbClr val="FBAE40"/>
          </p15:clr>
        </p15:guide>
        <p15:guide id="12" pos="3175">
          <p15:clr>
            <a:srgbClr val="FBAE40"/>
          </p15:clr>
        </p15:guide>
        <p15:guide id="13" pos="3470">
          <p15:clr>
            <a:srgbClr val="FBAE40"/>
          </p15:clr>
        </p15:guide>
        <p15:guide id="14" pos="3765">
          <p15:clr>
            <a:srgbClr val="FBAE40"/>
          </p15:clr>
        </p15:guide>
        <p15:guide id="15" pos="4059">
          <p15:clr>
            <a:srgbClr val="FBAE40"/>
          </p15:clr>
        </p15:guide>
        <p15:guide id="16" pos="4354">
          <p15:clr>
            <a:srgbClr val="FBAE40"/>
          </p15:clr>
        </p15:guide>
        <p15:guide id="17" pos="4649">
          <p15:clr>
            <a:srgbClr val="FBAE40"/>
          </p15:clr>
        </p15:guide>
        <p15:guide id="18" pos="4944">
          <p15:clr>
            <a:srgbClr val="FBAE40"/>
          </p15:clr>
        </p15:guide>
        <p15:guide id="19" pos="5239">
          <p15:clr>
            <a:srgbClr val="FBAE40"/>
          </p15:clr>
        </p15:guide>
        <p15:guide id="20" pos="5534">
          <p15:clr>
            <a:srgbClr val="FBAE40"/>
          </p15:clr>
        </p15:guide>
        <p15:guide id="21" pos="2585">
          <p15:clr>
            <a:srgbClr val="FBAE40"/>
          </p15:clr>
        </p15:guide>
        <p15:guide id="22" pos="2290">
          <p15:clr>
            <a:srgbClr val="FBAE40"/>
          </p15:clr>
        </p15:guide>
        <p15:guide id="23" pos="1995">
          <p15:clr>
            <a:srgbClr val="FBAE40"/>
          </p15:clr>
        </p15:guide>
        <p15:guide id="24" pos="1701">
          <p15:clr>
            <a:srgbClr val="FBAE40"/>
          </p15:clr>
        </p15:guide>
        <p15:guide id="25" pos="1406">
          <p15:clr>
            <a:srgbClr val="FBAE40"/>
          </p15:clr>
        </p15:guide>
        <p15:guide id="26" pos="1111">
          <p15:clr>
            <a:srgbClr val="FBAE40"/>
          </p15:clr>
        </p15:guide>
        <p15:guide id="27" pos="816">
          <p15:clr>
            <a:srgbClr val="FBAE40"/>
          </p15:clr>
        </p15:guide>
        <p15:guide id="28" pos="521">
          <p15:clr>
            <a:srgbClr val="FBAE40"/>
          </p15:clr>
        </p15:guide>
        <p15:guide id="29" pos="22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FEA3AF3-B2E9-3E4F-BEB0-2779FDD3CE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272211" cy="4365625"/>
          </a:xfrm>
          <a:prstGeom prst="rect">
            <a:avLst/>
          </a:prstGeom>
        </p:spPr>
      </p:pic>
      <p:sp>
        <p:nvSpPr>
          <p:cNvPr id="153" name="Textplatzhalter 3">
            <a:extLst>
              <a:ext uri="{FF2B5EF4-FFF2-40B4-BE49-F238E27FC236}">
                <a16:creationId xmlns:a16="http://schemas.microsoft.com/office/drawing/2014/main" id="{18AD9971-EBA7-45BD-AA01-1784B1034E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D3C67D6F-9B3C-49BD-9A78-A23B1B18CC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1643533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</p:spTree>
    <p:extLst>
      <p:ext uri="{BB962C8B-B14F-4D97-AF65-F5344CB8AC3E}">
        <p14:creationId xmlns:p14="http://schemas.microsoft.com/office/powerpoint/2010/main" val="426868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D88CC6BA-461B-4DB8-8329-FC7BE25C3D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393701" y="6388524"/>
            <a:ext cx="638175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97C36B3E-AC72-4F69-928F-792E4A8CD192}" type="slidenum">
              <a:rPr lang="en-GB" smtClean="0"/>
              <a:t>‹#›</a:t>
            </a:fld>
            <a:endParaRPr lang="en-GB"/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F740AD2F-93C6-4329-9AF0-1EA2CA4BCBF6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xfrm>
            <a:off x="1200151" y="6388524"/>
            <a:ext cx="2235200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BF2763C9-6D94-4F3A-BD93-5C22719B9DD4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28AF502-2065-4AA2-80A8-D2ABA65391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6666470" y="6388524"/>
            <a:ext cx="3195081" cy="2286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851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913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618">
          <p15:clr>
            <a:srgbClr val="FBAE40"/>
          </p15:clr>
        </p15:guide>
        <p15:guide id="4" orient="horz" pos="2323">
          <p15:clr>
            <a:srgbClr val="FBAE40"/>
          </p15:clr>
        </p15:guide>
        <p15:guide id="5" orient="horz" pos="2028">
          <p15:clr>
            <a:srgbClr val="FBAE40"/>
          </p15:clr>
        </p15:guide>
        <p15:guide id="6" orient="horz" pos="1733">
          <p15:clr>
            <a:srgbClr val="FBAE40"/>
          </p15:clr>
        </p15:guide>
        <p15:guide id="7" orient="horz" pos="1439">
          <p15:clr>
            <a:srgbClr val="FBAE40"/>
          </p15:clr>
        </p15:guide>
        <p15:guide id="8" orient="horz" pos="1144">
          <p15:clr>
            <a:srgbClr val="FBAE40"/>
          </p15:clr>
        </p15:guide>
        <p15:guide id="9" orient="horz" pos="849">
          <p15:clr>
            <a:srgbClr val="FBAE40"/>
          </p15:clr>
        </p15:guide>
        <p15:guide id="10" orient="horz" pos="548">
          <p15:clr>
            <a:srgbClr val="FBAE40"/>
          </p15:clr>
        </p15:guide>
        <p15:guide id="11" orient="horz" pos="259">
          <p15:clr>
            <a:srgbClr val="FBAE40"/>
          </p15:clr>
        </p15:guide>
        <p15:guide id="12" pos="3175">
          <p15:clr>
            <a:srgbClr val="FBAE40"/>
          </p15:clr>
        </p15:guide>
        <p15:guide id="13" pos="3470">
          <p15:clr>
            <a:srgbClr val="FBAE40"/>
          </p15:clr>
        </p15:guide>
        <p15:guide id="14" pos="3765">
          <p15:clr>
            <a:srgbClr val="FBAE40"/>
          </p15:clr>
        </p15:guide>
        <p15:guide id="15" pos="4059">
          <p15:clr>
            <a:srgbClr val="FBAE40"/>
          </p15:clr>
        </p15:guide>
        <p15:guide id="16" pos="4354">
          <p15:clr>
            <a:srgbClr val="FBAE40"/>
          </p15:clr>
        </p15:guide>
        <p15:guide id="17" pos="4649">
          <p15:clr>
            <a:srgbClr val="FBAE40"/>
          </p15:clr>
        </p15:guide>
        <p15:guide id="18" pos="4944">
          <p15:clr>
            <a:srgbClr val="FBAE40"/>
          </p15:clr>
        </p15:guide>
        <p15:guide id="19" pos="5239">
          <p15:clr>
            <a:srgbClr val="FBAE40"/>
          </p15:clr>
        </p15:guide>
        <p15:guide id="20" pos="5534">
          <p15:clr>
            <a:srgbClr val="FBAE40"/>
          </p15:clr>
        </p15:guide>
        <p15:guide id="21" pos="2585">
          <p15:clr>
            <a:srgbClr val="FBAE40"/>
          </p15:clr>
        </p15:guide>
        <p15:guide id="22" pos="2290">
          <p15:clr>
            <a:srgbClr val="FBAE40"/>
          </p15:clr>
        </p15:guide>
        <p15:guide id="23" pos="1995">
          <p15:clr>
            <a:srgbClr val="FBAE40"/>
          </p15:clr>
        </p15:guide>
        <p15:guide id="24" pos="1701">
          <p15:clr>
            <a:srgbClr val="FBAE40"/>
          </p15:clr>
        </p15:guide>
        <p15:guide id="25" pos="1406">
          <p15:clr>
            <a:srgbClr val="FBAE40"/>
          </p15:clr>
        </p15:guide>
        <p15:guide id="26" pos="1111">
          <p15:clr>
            <a:srgbClr val="FBAE40"/>
          </p15:clr>
        </p15:guide>
        <p15:guide id="27" pos="816">
          <p15:clr>
            <a:srgbClr val="FBAE40"/>
          </p15:clr>
        </p15:guide>
        <p15:guide id="28" pos="521">
          <p15:clr>
            <a:srgbClr val="FBAE40"/>
          </p15:clr>
        </p15:guide>
        <p15:guide id="29" pos="22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80027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913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618">
          <p15:clr>
            <a:srgbClr val="FBAE40"/>
          </p15:clr>
        </p15:guide>
        <p15:guide id="4" orient="horz" pos="2323">
          <p15:clr>
            <a:srgbClr val="FBAE40"/>
          </p15:clr>
        </p15:guide>
        <p15:guide id="5" orient="horz" pos="2028">
          <p15:clr>
            <a:srgbClr val="FBAE40"/>
          </p15:clr>
        </p15:guide>
        <p15:guide id="6" orient="horz" pos="1733">
          <p15:clr>
            <a:srgbClr val="FBAE40"/>
          </p15:clr>
        </p15:guide>
        <p15:guide id="7" orient="horz" pos="1439">
          <p15:clr>
            <a:srgbClr val="FBAE40"/>
          </p15:clr>
        </p15:guide>
        <p15:guide id="8" orient="horz" pos="1144">
          <p15:clr>
            <a:srgbClr val="FBAE40"/>
          </p15:clr>
        </p15:guide>
        <p15:guide id="9" orient="horz" pos="849">
          <p15:clr>
            <a:srgbClr val="FBAE40"/>
          </p15:clr>
        </p15:guide>
        <p15:guide id="10" orient="horz" pos="548">
          <p15:clr>
            <a:srgbClr val="FBAE40"/>
          </p15:clr>
        </p15:guide>
        <p15:guide id="11" orient="horz" pos="260">
          <p15:clr>
            <a:srgbClr val="FBAE40"/>
          </p15:clr>
        </p15:guide>
        <p15:guide id="12" pos="3175">
          <p15:clr>
            <a:srgbClr val="FBAE40"/>
          </p15:clr>
        </p15:guide>
        <p15:guide id="13" pos="3470">
          <p15:clr>
            <a:srgbClr val="FBAE40"/>
          </p15:clr>
        </p15:guide>
        <p15:guide id="14" pos="3765">
          <p15:clr>
            <a:srgbClr val="FBAE40"/>
          </p15:clr>
        </p15:guide>
        <p15:guide id="15" pos="4059">
          <p15:clr>
            <a:srgbClr val="FBAE40"/>
          </p15:clr>
        </p15:guide>
        <p15:guide id="16" pos="4354">
          <p15:clr>
            <a:srgbClr val="FBAE40"/>
          </p15:clr>
        </p15:guide>
        <p15:guide id="17" pos="4649">
          <p15:clr>
            <a:srgbClr val="FBAE40"/>
          </p15:clr>
        </p15:guide>
        <p15:guide id="18" pos="4944">
          <p15:clr>
            <a:srgbClr val="FBAE40"/>
          </p15:clr>
        </p15:guide>
        <p15:guide id="19" pos="5244">
          <p15:clr>
            <a:srgbClr val="FBAE40"/>
          </p15:clr>
        </p15:guide>
        <p15:guide id="20" pos="5534">
          <p15:clr>
            <a:srgbClr val="FBAE40"/>
          </p15:clr>
        </p15:guide>
        <p15:guide id="21" pos="2585">
          <p15:clr>
            <a:srgbClr val="FBAE40"/>
          </p15:clr>
        </p15:guide>
        <p15:guide id="22" pos="2290">
          <p15:clr>
            <a:srgbClr val="FBAE40"/>
          </p15:clr>
        </p15:guide>
        <p15:guide id="23" pos="1995">
          <p15:clr>
            <a:srgbClr val="FBAE40"/>
          </p15:clr>
        </p15:guide>
        <p15:guide id="24" pos="1701">
          <p15:clr>
            <a:srgbClr val="FBAE40"/>
          </p15:clr>
        </p15:guide>
        <p15:guide id="25" pos="1406">
          <p15:clr>
            <a:srgbClr val="FBAE40"/>
          </p15:clr>
        </p15:guide>
        <p15:guide id="26" pos="1111">
          <p15:clr>
            <a:srgbClr val="FBAE40"/>
          </p15:clr>
        </p15:guide>
        <p15:guide id="27" pos="816">
          <p15:clr>
            <a:srgbClr val="FBAE40"/>
          </p15:clr>
        </p15:guide>
        <p15:guide id="28" pos="521">
          <p15:clr>
            <a:srgbClr val="FBAE40"/>
          </p15:clr>
        </p15:guide>
        <p15:guide id="29" pos="226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lin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0F8C449E-D043-4047-A66A-7065300820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9" t="469" r="-1" b="-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8807A08-3FB3-48B0-BC28-760236FFF5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731963" y="1178984"/>
            <a:ext cx="1242000" cy="1242000"/>
          </a:xfrm>
          <a:prstGeom prst="rect">
            <a:avLst/>
          </a:prstGeom>
          <a:solidFill>
            <a:srgbClr val="009E49"/>
          </a:solidFill>
        </p:spPr>
        <p:txBody>
          <a:bodyPr tIns="0" anchor="ctr"/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5pPr marL="2438278" indent="0">
              <a:buNone/>
              <a:defRPr/>
            </a:lvl5pPr>
          </a:lstStyle>
          <a:p>
            <a:pPr lvl="0"/>
            <a:r>
              <a:rPr lang="de-DE" dirty="0" err="1"/>
              <a:t>No</a:t>
            </a:r>
            <a:r>
              <a:rPr lang="de-DE" dirty="0"/>
              <a:t>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4115891-9C30-4EBA-906E-23AE9D2591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73963" y="1178984"/>
            <a:ext cx="3744000" cy="1242000"/>
          </a:xfrm>
          <a:solidFill>
            <a:schemeClr val="bg1"/>
          </a:solidFill>
        </p:spPr>
        <p:txBody>
          <a:bodyPr lIns="288000" tIns="0" anchor="ctr"/>
          <a:lstStyle>
            <a:lvl1pPr marL="0" indent="0">
              <a:buNone/>
              <a:defRPr sz="2000"/>
            </a:lvl1pPr>
          </a:lstStyle>
          <a:p>
            <a:pPr lvl="0"/>
            <a:r>
              <a:rPr lang="de-DE" dirty="0"/>
              <a:t>Add </a:t>
            </a:r>
            <a:r>
              <a:rPr lang="de-DE" dirty="0" err="1"/>
              <a:t>text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262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lin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7C3CD98D-1950-40FE-9777-42FD454D6C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1"/>
            <a:ext cx="12192003" cy="6858000"/>
          </a:xfrm>
          <a:prstGeom prst="rect">
            <a:avLst/>
          </a:prstGeo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D6823E18-503A-424D-AB81-0A03E475AAD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85433" y="4300664"/>
            <a:ext cx="1242000" cy="1242000"/>
          </a:xfrm>
          <a:prstGeom prst="rect">
            <a:avLst/>
          </a:prstGeom>
          <a:solidFill>
            <a:srgbClr val="009E49"/>
          </a:solidFill>
        </p:spPr>
        <p:txBody>
          <a:bodyPr tIns="0" anchor="ctr"/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5pPr marL="2438278" indent="0">
              <a:buNone/>
              <a:defRPr/>
            </a:lvl5pPr>
          </a:lstStyle>
          <a:p>
            <a:pPr lvl="0"/>
            <a:r>
              <a:rPr lang="de-DE" dirty="0" err="1"/>
              <a:t>No</a:t>
            </a:r>
            <a:r>
              <a:rPr lang="de-DE" dirty="0"/>
              <a:t>.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690BCD29-DB11-41B2-9302-D1A2D7B15D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27433" y="4300664"/>
            <a:ext cx="3744000" cy="1242000"/>
          </a:xfrm>
          <a:solidFill>
            <a:schemeClr val="bg1"/>
          </a:solidFill>
        </p:spPr>
        <p:txBody>
          <a:bodyPr lIns="288000" tIns="0" anchor="ctr"/>
          <a:lstStyle>
            <a:lvl1pPr marL="0" marR="0" indent="0" algn="l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 sz="2000"/>
            </a:lvl1pPr>
          </a:lstStyle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/>
            </a:pPr>
            <a:r>
              <a:rPr lang="de-DE" dirty="0"/>
              <a:t>Add </a:t>
            </a:r>
            <a:r>
              <a:rPr lang="de-DE" dirty="0" err="1"/>
              <a:t>text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9503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lin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748A3C32-D420-4AEC-BF04-B12B825BD5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68732"/>
          </a:xfrm>
          <a:prstGeom prst="rect">
            <a:avLst/>
          </a:prstGeom>
        </p:spPr>
      </p:pic>
      <p:sp>
        <p:nvSpPr>
          <p:cNvPr id="8" name="Textplatzhalter 6">
            <a:extLst>
              <a:ext uri="{FF2B5EF4-FFF2-40B4-BE49-F238E27FC236}">
                <a16:creationId xmlns:a16="http://schemas.microsoft.com/office/drawing/2014/main" id="{FF967061-8A63-43F2-BE71-74348A8CFD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8033" y="4942015"/>
            <a:ext cx="1242000" cy="1242000"/>
          </a:xfrm>
          <a:prstGeom prst="rect">
            <a:avLst/>
          </a:prstGeom>
          <a:solidFill>
            <a:srgbClr val="009E49"/>
          </a:solidFill>
        </p:spPr>
        <p:txBody>
          <a:bodyPr tIns="0" anchor="ctr"/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5pPr marL="2438278" indent="0">
              <a:buNone/>
              <a:defRPr/>
            </a:lvl5pPr>
          </a:lstStyle>
          <a:p>
            <a:pPr lvl="0"/>
            <a:r>
              <a:rPr lang="de-DE" dirty="0" err="1"/>
              <a:t>No</a:t>
            </a:r>
            <a:r>
              <a:rPr lang="de-DE" dirty="0"/>
              <a:t>.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F7460BBF-662A-4702-8770-1027865F81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60033" y="4942015"/>
            <a:ext cx="3744000" cy="1242000"/>
          </a:xfrm>
          <a:solidFill>
            <a:schemeClr val="bg1"/>
          </a:solidFill>
        </p:spPr>
        <p:txBody>
          <a:bodyPr lIns="288000" tIns="0" anchor="ctr"/>
          <a:lstStyle>
            <a:lvl1pPr marL="0" marR="0" indent="0" algn="l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 sz="2000"/>
            </a:lvl1pPr>
          </a:lstStyle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/>
            </a:pPr>
            <a:r>
              <a:rPr lang="de-DE" dirty="0"/>
              <a:t>Add </a:t>
            </a:r>
            <a:r>
              <a:rPr lang="de-DE" dirty="0" err="1"/>
              <a:t>text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456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line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D974E8C2-C3EF-42C3-A64C-EE5C8A915B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"/>
            <a:ext cx="12192000" cy="6857999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CCCE6813-7323-4B19-A4C4-5A0A8C2EE3F8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4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Geneva" pitchFamily="-112" charset="0"/>
              <a:cs typeface="Geneva" pitchFamily="-112" charset="0"/>
            </a:endParaRPr>
          </a:p>
        </p:txBody>
      </p:sp>
      <p:sp>
        <p:nvSpPr>
          <p:cNvPr id="8" name="Textplatzhalter 6">
            <a:extLst>
              <a:ext uri="{FF2B5EF4-FFF2-40B4-BE49-F238E27FC236}">
                <a16:creationId xmlns:a16="http://schemas.microsoft.com/office/drawing/2014/main" id="{D2A715C7-FFD2-41CB-B0FE-BE383B82B47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8163" y="886885"/>
            <a:ext cx="1242000" cy="1242000"/>
          </a:xfrm>
          <a:prstGeom prst="rect">
            <a:avLst/>
          </a:prstGeom>
          <a:solidFill>
            <a:srgbClr val="009E49"/>
          </a:solidFill>
        </p:spPr>
        <p:txBody>
          <a:bodyPr tIns="0" anchor="ctr"/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5pPr marL="2438278" indent="0">
              <a:buNone/>
              <a:defRPr/>
            </a:lvl5pPr>
          </a:lstStyle>
          <a:p>
            <a:pPr lvl="0"/>
            <a:r>
              <a:rPr lang="de-DE" dirty="0" err="1"/>
              <a:t>No</a:t>
            </a:r>
            <a:r>
              <a:rPr lang="de-DE" dirty="0"/>
              <a:t>.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91719F88-5CEF-41C5-9CBE-BB0B73F386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80163" y="886885"/>
            <a:ext cx="3744000" cy="1242000"/>
          </a:xfrm>
          <a:solidFill>
            <a:schemeClr val="bg1"/>
          </a:solidFill>
        </p:spPr>
        <p:txBody>
          <a:bodyPr lIns="288000" tIns="0" anchor="ctr"/>
          <a:lstStyle>
            <a:lvl1pPr marL="0" marR="0" indent="0" algn="l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 sz="2000"/>
            </a:lvl1pPr>
          </a:lstStyle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/>
            </a:pPr>
            <a:r>
              <a:rPr lang="de-DE" dirty="0"/>
              <a:t>Add </a:t>
            </a:r>
            <a:r>
              <a:rPr lang="de-DE" dirty="0" err="1"/>
              <a:t>text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369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line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9F9784A-7A60-4D6A-8293-4AD993271505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67" b="0" i="0" u="none" strike="noStrike" cap="none" normalizeH="0" baseline="0" dirty="0" err="1">
              <a:ln>
                <a:noFill/>
              </a:ln>
              <a:solidFill>
                <a:schemeClr val="accent3"/>
              </a:solidFill>
              <a:effectLst/>
              <a:latin typeface="Arial" pitchFamily="-112" charset="0"/>
              <a:ea typeface="Geneva" pitchFamily="-112" charset="0"/>
              <a:cs typeface="Geneva" pitchFamily="-112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71B905A-0790-474B-837D-64F6FB33D2A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8807A08-3FB3-48B0-BC28-760236FFF5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731963" y="1178984"/>
            <a:ext cx="1242000" cy="1242000"/>
          </a:xfrm>
          <a:prstGeom prst="rect">
            <a:avLst/>
          </a:prstGeom>
          <a:solidFill>
            <a:srgbClr val="009E49"/>
          </a:solidFill>
        </p:spPr>
        <p:txBody>
          <a:bodyPr tIns="0" anchor="ctr"/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5pPr marL="2438278" indent="0">
              <a:buNone/>
              <a:defRPr/>
            </a:lvl5pPr>
          </a:lstStyle>
          <a:p>
            <a:pPr lvl="0"/>
            <a:r>
              <a:rPr lang="de-DE" dirty="0" err="1"/>
              <a:t>No</a:t>
            </a:r>
            <a:r>
              <a:rPr lang="de-DE" dirty="0"/>
              <a:t>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4115891-9C30-4EBA-906E-23AE9D2591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73963" y="1178984"/>
            <a:ext cx="3744000" cy="1242000"/>
          </a:xfrm>
          <a:solidFill>
            <a:schemeClr val="bg1"/>
          </a:solidFill>
        </p:spPr>
        <p:txBody>
          <a:bodyPr lIns="288000" tIns="0" anchor="ctr"/>
          <a:lstStyle>
            <a:lvl1pPr marL="0" indent="0">
              <a:buNone/>
              <a:defRPr sz="2000"/>
            </a:lvl1pPr>
          </a:lstStyle>
          <a:p>
            <a:pPr lvl="0"/>
            <a:r>
              <a:rPr lang="de-DE" dirty="0"/>
              <a:t>Add </a:t>
            </a:r>
            <a:r>
              <a:rPr lang="de-DE" dirty="0" err="1"/>
              <a:t>text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3259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line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C963C4-9475-456A-AF8D-1C3B2471617A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67" b="0" i="0" u="none" strike="noStrike" cap="none" normalizeH="0" baseline="0" dirty="0" err="1">
              <a:ln>
                <a:noFill/>
              </a:ln>
              <a:solidFill>
                <a:schemeClr val="accent3"/>
              </a:solidFill>
              <a:effectLst/>
              <a:latin typeface="Arial" pitchFamily="-112" charset="0"/>
              <a:ea typeface="Geneva" pitchFamily="-112" charset="0"/>
              <a:cs typeface="Geneva" pitchFamily="-112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3F0B6A9-0C66-48EE-A5F0-AC42CD50D95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D6823E18-503A-424D-AB81-0A03E475AAD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85433" y="4300664"/>
            <a:ext cx="1242000" cy="1242000"/>
          </a:xfrm>
          <a:prstGeom prst="rect">
            <a:avLst/>
          </a:prstGeom>
          <a:solidFill>
            <a:srgbClr val="009E49"/>
          </a:solidFill>
        </p:spPr>
        <p:txBody>
          <a:bodyPr tIns="0" anchor="ctr"/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5pPr marL="2438278" indent="0">
              <a:buNone/>
              <a:defRPr/>
            </a:lvl5pPr>
          </a:lstStyle>
          <a:p>
            <a:pPr lvl="0"/>
            <a:r>
              <a:rPr lang="de-DE" dirty="0" err="1"/>
              <a:t>No</a:t>
            </a:r>
            <a:r>
              <a:rPr lang="de-DE" dirty="0"/>
              <a:t>.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690BCD29-DB11-41B2-9302-D1A2D7B15D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27433" y="4300664"/>
            <a:ext cx="3744000" cy="1242000"/>
          </a:xfrm>
          <a:solidFill>
            <a:schemeClr val="bg1"/>
          </a:solidFill>
        </p:spPr>
        <p:txBody>
          <a:bodyPr lIns="288000" tIns="0" anchor="ctr"/>
          <a:lstStyle>
            <a:lvl1pPr marL="0" marR="0" indent="0" algn="l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 sz="2000"/>
            </a:lvl1pPr>
          </a:lstStyle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/>
            </a:pPr>
            <a:r>
              <a:rPr lang="de-DE" dirty="0"/>
              <a:t>Add </a:t>
            </a:r>
            <a:r>
              <a:rPr lang="de-DE" dirty="0" err="1"/>
              <a:t>text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11987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line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5180802-D192-45BA-9445-0943CCDE7784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67" b="0" i="0" u="none" strike="noStrike" cap="none" normalizeH="0" baseline="0" dirty="0" err="1">
              <a:ln>
                <a:noFill/>
              </a:ln>
              <a:solidFill>
                <a:schemeClr val="accent3"/>
              </a:solidFill>
              <a:effectLst/>
              <a:latin typeface="Arial" pitchFamily="-112" charset="0"/>
              <a:ea typeface="Geneva" pitchFamily="-112" charset="0"/>
              <a:cs typeface="Geneva" pitchFamily="-112" charset="0"/>
            </a:endParaRPr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8835E65-04D7-454A-A614-72E92859018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Textplatzhalter 6">
            <a:extLst>
              <a:ext uri="{FF2B5EF4-FFF2-40B4-BE49-F238E27FC236}">
                <a16:creationId xmlns:a16="http://schemas.microsoft.com/office/drawing/2014/main" id="{FF967061-8A63-43F2-BE71-74348A8CFD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8033" y="4942015"/>
            <a:ext cx="1242000" cy="1242000"/>
          </a:xfrm>
          <a:prstGeom prst="rect">
            <a:avLst/>
          </a:prstGeom>
          <a:solidFill>
            <a:srgbClr val="009E49"/>
          </a:solidFill>
        </p:spPr>
        <p:txBody>
          <a:bodyPr tIns="0" anchor="ctr"/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5pPr marL="2438278" indent="0">
              <a:buNone/>
              <a:defRPr/>
            </a:lvl5pPr>
          </a:lstStyle>
          <a:p>
            <a:pPr lvl="0"/>
            <a:r>
              <a:rPr lang="de-DE" dirty="0" err="1"/>
              <a:t>No</a:t>
            </a:r>
            <a:r>
              <a:rPr lang="de-DE" dirty="0"/>
              <a:t>.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F7460BBF-662A-4702-8770-1027865F81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60033" y="4942015"/>
            <a:ext cx="3744000" cy="1242000"/>
          </a:xfrm>
          <a:solidFill>
            <a:schemeClr val="bg1"/>
          </a:solidFill>
        </p:spPr>
        <p:txBody>
          <a:bodyPr lIns="288000" tIns="0" anchor="ctr"/>
          <a:lstStyle>
            <a:lvl1pPr marL="0" marR="0" indent="0" algn="l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 sz="2000"/>
            </a:lvl1pPr>
          </a:lstStyle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/>
            </a:pPr>
            <a:r>
              <a:rPr lang="de-DE" dirty="0"/>
              <a:t>Add </a:t>
            </a:r>
            <a:r>
              <a:rPr lang="de-DE" dirty="0" err="1"/>
              <a:t>text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104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line_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AEDD740-FA77-463A-94B9-97AA1C2BFE41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67" b="0" i="0" u="none" strike="noStrike" cap="none" normalizeH="0" baseline="0" dirty="0" err="1">
              <a:ln>
                <a:noFill/>
              </a:ln>
              <a:solidFill>
                <a:schemeClr val="accent3"/>
              </a:solidFill>
              <a:effectLst/>
              <a:latin typeface="Arial" pitchFamily="-112" charset="0"/>
              <a:ea typeface="Geneva" pitchFamily="-112" charset="0"/>
              <a:cs typeface="Geneva" pitchFamily="-112" charset="0"/>
            </a:endParaRPr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A7ABEDCF-2333-4608-8E97-6201FEA551E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Textplatzhalter 6">
            <a:extLst>
              <a:ext uri="{FF2B5EF4-FFF2-40B4-BE49-F238E27FC236}">
                <a16:creationId xmlns:a16="http://schemas.microsoft.com/office/drawing/2014/main" id="{D2A715C7-FFD2-41CB-B0FE-BE383B82B47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8163" y="886885"/>
            <a:ext cx="1242000" cy="1242000"/>
          </a:xfrm>
          <a:prstGeom prst="rect">
            <a:avLst/>
          </a:prstGeom>
          <a:solidFill>
            <a:srgbClr val="009E49"/>
          </a:solidFill>
        </p:spPr>
        <p:txBody>
          <a:bodyPr tIns="0" anchor="ctr"/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5pPr marL="2438278" indent="0">
              <a:buNone/>
              <a:defRPr/>
            </a:lvl5pPr>
          </a:lstStyle>
          <a:p>
            <a:pPr lvl="0"/>
            <a:r>
              <a:rPr lang="de-DE" dirty="0" err="1"/>
              <a:t>No</a:t>
            </a:r>
            <a:r>
              <a:rPr lang="de-DE" dirty="0"/>
              <a:t>.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91719F88-5CEF-41C5-9CBE-BB0B73F386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80163" y="886885"/>
            <a:ext cx="3744000" cy="1242000"/>
          </a:xfrm>
          <a:solidFill>
            <a:schemeClr val="bg1"/>
          </a:solidFill>
        </p:spPr>
        <p:txBody>
          <a:bodyPr lIns="288000" tIns="0" anchor="ctr"/>
          <a:lstStyle>
            <a:lvl1pPr marL="0" marR="0" indent="0" algn="l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 sz="2000"/>
            </a:lvl1pPr>
          </a:lstStyle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SzTx/>
              <a:buFontTx/>
              <a:buNone/>
              <a:tabLst/>
              <a:defRPr/>
            </a:pPr>
            <a:r>
              <a:rPr lang="de-DE" dirty="0"/>
              <a:t>Add </a:t>
            </a:r>
            <a:r>
              <a:rPr lang="de-DE" dirty="0" err="1"/>
              <a:t>text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988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FDB2AB-906B-E546-82DD-F74752ACB6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365627"/>
          </a:xfrm>
          <a:prstGeom prst="rect">
            <a:avLst/>
          </a:prstGeom>
        </p:spPr>
      </p:pic>
      <p:sp>
        <p:nvSpPr>
          <p:cNvPr id="153" name="Textplatzhalter 3">
            <a:extLst>
              <a:ext uri="{FF2B5EF4-FFF2-40B4-BE49-F238E27FC236}">
                <a16:creationId xmlns:a16="http://schemas.microsoft.com/office/drawing/2014/main" id="{18AD9971-EBA7-45BD-AA01-1784B1034E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D3C67D6F-9B3C-49BD-9A78-A23B1B18CC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1643533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</p:spTree>
    <p:extLst>
      <p:ext uri="{BB962C8B-B14F-4D97-AF65-F5344CB8AC3E}">
        <p14:creationId xmlns:p14="http://schemas.microsoft.com/office/powerpoint/2010/main" val="96242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3274293-B7C7-F44A-9AA1-C54D597FF2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4362068"/>
          </a:xfrm>
          <a:prstGeom prst="rect">
            <a:avLst/>
          </a:prstGeom>
        </p:spPr>
      </p:pic>
      <p:sp>
        <p:nvSpPr>
          <p:cNvPr id="153" name="Textplatzhalter 3">
            <a:extLst>
              <a:ext uri="{FF2B5EF4-FFF2-40B4-BE49-F238E27FC236}">
                <a16:creationId xmlns:a16="http://schemas.microsoft.com/office/drawing/2014/main" id="{18AD9971-EBA7-45BD-AA01-1784B1034E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D3C67D6F-9B3C-49BD-9A78-A23B1B18CC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1643533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</p:spTree>
    <p:extLst>
      <p:ext uri="{BB962C8B-B14F-4D97-AF65-F5344CB8AC3E}">
        <p14:creationId xmlns:p14="http://schemas.microsoft.com/office/powerpoint/2010/main" val="386580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A8711DD-EE59-DF42-89DA-292BDED8C3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365627"/>
          </a:xfrm>
          <a:prstGeom prst="rect">
            <a:avLst/>
          </a:prstGeom>
        </p:spPr>
      </p:pic>
      <p:sp>
        <p:nvSpPr>
          <p:cNvPr id="153" name="Textplatzhalter 3">
            <a:extLst>
              <a:ext uri="{FF2B5EF4-FFF2-40B4-BE49-F238E27FC236}">
                <a16:creationId xmlns:a16="http://schemas.microsoft.com/office/drawing/2014/main" id="{18AD9971-EBA7-45BD-AA01-1784B1034E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D3C67D6F-9B3C-49BD-9A78-A23B1B18CC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1643533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</p:spTree>
    <p:extLst>
      <p:ext uri="{BB962C8B-B14F-4D97-AF65-F5344CB8AC3E}">
        <p14:creationId xmlns:p14="http://schemas.microsoft.com/office/powerpoint/2010/main" val="316884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2305DD5-5A7C-7F4F-94F3-E28EC8B61E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858" y="1"/>
            <a:ext cx="12263719" cy="4365625"/>
          </a:xfrm>
          <a:prstGeom prst="rect">
            <a:avLst/>
          </a:prstGeom>
        </p:spPr>
      </p:pic>
      <p:sp>
        <p:nvSpPr>
          <p:cNvPr id="153" name="Textplatzhalter 3">
            <a:extLst>
              <a:ext uri="{FF2B5EF4-FFF2-40B4-BE49-F238E27FC236}">
                <a16:creationId xmlns:a16="http://schemas.microsoft.com/office/drawing/2014/main" id="{18AD9971-EBA7-45BD-AA01-1784B1034E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D3C67D6F-9B3C-49BD-9A78-A23B1B18CC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1643533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bg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</p:spTree>
    <p:extLst>
      <p:ext uri="{BB962C8B-B14F-4D97-AF65-F5344CB8AC3E}">
        <p14:creationId xmlns:p14="http://schemas.microsoft.com/office/powerpoint/2010/main" val="1786264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FB213B-3D51-5041-AC15-B88DB175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368800"/>
          </a:xfrm>
          <a:prstGeom prst="rect">
            <a:avLst/>
          </a:prstGeom>
        </p:spPr>
      </p:pic>
      <p:sp>
        <p:nvSpPr>
          <p:cNvPr id="153" name="Textplatzhalter 3">
            <a:extLst>
              <a:ext uri="{FF2B5EF4-FFF2-40B4-BE49-F238E27FC236}">
                <a16:creationId xmlns:a16="http://schemas.microsoft.com/office/drawing/2014/main" id="{18AD9971-EBA7-45BD-AA01-1784B1034E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819" y="1004361"/>
            <a:ext cx="7158559" cy="63917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4000" b="1" i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Title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F7DBB07D-E918-4785-81AE-BB9F9D75A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726" y="5548545"/>
            <a:ext cx="2147199" cy="1027159"/>
          </a:xfrm>
          <a:prstGeom prst="rect">
            <a:avLst/>
          </a:prstGeom>
        </p:spPr>
      </p:pic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D3C67D6F-9B3C-49BD-9A78-A23B1B18CC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819" y="1643533"/>
            <a:ext cx="7158559" cy="451449"/>
          </a:xfrm>
        </p:spPr>
        <p:txBody>
          <a:bodyPr tIns="0"/>
          <a:lstStyle>
            <a:lvl1pPr marL="0" indent="0">
              <a:spcBef>
                <a:spcPts val="0"/>
              </a:spcBef>
              <a:buFontTx/>
              <a:buNone/>
              <a:defRPr sz="2800" b="1" i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sub</a:t>
            </a:r>
            <a:r>
              <a:rPr lang="de-DE" dirty="0"/>
              <a:t> </a:t>
            </a:r>
            <a:r>
              <a:rPr lang="de-DE" dirty="0" err="1"/>
              <a:t>headline</a:t>
            </a:r>
            <a:endParaRPr lang="de-D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05E37D-A08F-FE41-9C0A-82157A4BDB70}"/>
              </a:ext>
            </a:extLst>
          </p:cNvPr>
          <p:cNvSpPr txBox="1"/>
          <p:nvPr/>
        </p:nvSpPr>
        <p:spPr bwMode="auto">
          <a:xfrm>
            <a:off x="1" y="6965577"/>
            <a:ext cx="3541060" cy="643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IE" sz="1000" b="1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Copyright</a:t>
            </a:r>
            <a:r>
              <a:rPr lang="en-IE" sz="1000" b="0" i="0" kern="1200" dirty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+mn-cs"/>
              </a:rPr>
              <a:t>© 2018 EMBL</a:t>
            </a:r>
          </a:p>
          <a:p>
            <a:pPr algn="l"/>
            <a:r>
              <a:rPr lang="en-US" sz="1000" kern="0" dirty="0">
                <a:latin typeface="+mn-lt"/>
              </a:rPr>
              <a:t>Photo: Octopus by Jim </a:t>
            </a:r>
            <a:r>
              <a:rPr lang="en-US" sz="1000" kern="0" dirty="0" err="1">
                <a:latin typeface="+mn-lt"/>
              </a:rPr>
              <a:t>Swoger</a:t>
            </a:r>
            <a:r>
              <a:rPr lang="en-US" sz="1000" kern="0" dirty="0">
                <a:latin typeface="+mn-lt"/>
              </a:rPr>
              <a:t>, Montserrat Coll/EMBL Barcelona, sample courtesy of Roger Villanueva, ICM-CSIC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E215A7E7-ED73-4D77-8215-F18B00CCA7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9819" y="4784361"/>
            <a:ext cx="7158559" cy="1677551"/>
          </a:xfrm>
        </p:spPr>
        <p:txBody>
          <a:bodyPr/>
          <a:lstStyle>
            <a:lvl1pPr marL="0" indent="0">
              <a:buFontTx/>
              <a:buNone/>
              <a:defRPr lang="en-US" sz="2133" b="0" i="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ＭＳ Ｐゴシック" charset="0"/>
                <a:cs typeface="+mn-cs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First name surname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Job title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Research topic</a:t>
            </a:r>
          </a:p>
          <a:p>
            <a:pPr marL="0" lvl="0" indent="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Tx/>
              <a:buNone/>
              <a:tabLst/>
            </a:pPr>
            <a:r>
              <a:rPr lang="en-US" dirty="0"/>
              <a:t>11 April 2019, Meeting</a:t>
            </a:r>
          </a:p>
        </p:txBody>
      </p:sp>
    </p:spTree>
    <p:extLst>
      <p:ext uri="{BB962C8B-B14F-4D97-AF65-F5344CB8AC3E}">
        <p14:creationId xmlns:p14="http://schemas.microsoft.com/office/powerpoint/2010/main" val="338469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2">
            <a:extLst>
              <a:ext uri="{FF2B5EF4-FFF2-40B4-BE49-F238E27FC236}">
                <a16:creationId xmlns:a16="http://schemas.microsoft.com/office/drawing/2014/main" id="{EF16436C-0F84-49BA-8E51-DC6A383207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86833" y="304800"/>
            <a:ext cx="11235264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Headline</a:t>
            </a:r>
          </a:p>
        </p:txBody>
      </p:sp>
      <p:sp>
        <p:nvSpPr>
          <p:cNvPr id="87" name="Rectangle 3">
            <a:extLst>
              <a:ext uri="{FF2B5EF4-FFF2-40B4-BE49-F238E27FC236}">
                <a16:creationId xmlns:a16="http://schemas.microsoft.com/office/drawing/2014/main" id="{976367E5-779B-405D-9427-6D8C6CD112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86833" y="1195917"/>
            <a:ext cx="11235264" cy="435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First </a:t>
            </a:r>
            <a:r>
              <a:rPr lang="de-DE" altLang="de-DE" dirty="0" err="1"/>
              <a:t>level</a:t>
            </a:r>
            <a:endParaRPr lang="de-DE" altLang="de-DE" dirty="0"/>
          </a:p>
          <a:p>
            <a:pPr lvl="1"/>
            <a:r>
              <a:rPr lang="de-DE" altLang="de-DE" dirty="0"/>
              <a:t>Second </a:t>
            </a:r>
            <a:r>
              <a:rPr lang="de-DE" altLang="de-DE" dirty="0" err="1"/>
              <a:t>level</a:t>
            </a:r>
            <a:endParaRPr lang="de-DE" altLang="de-DE" dirty="0"/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7884A830-D1E5-425D-9A15-6EE9A7781683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3306" y="6218637"/>
            <a:ext cx="1237569" cy="592017"/>
          </a:xfrm>
          <a:prstGeom prst="rect">
            <a:avLst/>
          </a:prstGeom>
        </p:spPr>
      </p:pic>
      <p:pic>
        <p:nvPicPr>
          <p:cNvPr id="5" name="Picture 75">
            <a:extLst>
              <a:ext uri="{FF2B5EF4-FFF2-40B4-BE49-F238E27FC236}">
                <a16:creationId xmlns:a16="http://schemas.microsoft.com/office/drawing/2014/main" id="{C91F85DF-1361-41BD-9D44-AC24BA95251A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3306" y="6218637"/>
            <a:ext cx="1237569" cy="59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i="0" spc="200" baseline="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67">
          <a:solidFill>
            <a:srgbClr val="529A43"/>
          </a:solidFill>
          <a:latin typeface="Arial" pitchFamily="-112" charset="0"/>
          <a:ea typeface="ＭＳ Ｐゴシック" charset="0"/>
          <a:cs typeface="Geneva" pitchFamily="-11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67">
          <a:solidFill>
            <a:srgbClr val="529A43"/>
          </a:solidFill>
          <a:latin typeface="Arial" pitchFamily="-112" charset="0"/>
          <a:ea typeface="ＭＳ Ｐゴシック" charset="0"/>
          <a:cs typeface="Geneva" pitchFamily="-11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67">
          <a:solidFill>
            <a:srgbClr val="529A43"/>
          </a:solidFill>
          <a:latin typeface="Arial" pitchFamily="-112" charset="0"/>
          <a:ea typeface="ＭＳ Ｐゴシック" charset="0"/>
          <a:cs typeface="Geneva" pitchFamily="-11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67">
          <a:solidFill>
            <a:srgbClr val="529A43"/>
          </a:solidFill>
          <a:latin typeface="Arial" pitchFamily="-112" charset="0"/>
          <a:ea typeface="ＭＳ Ｐゴシック" charset="0"/>
          <a:cs typeface="Geneva" pitchFamily="-112" charset="0"/>
        </a:defRPr>
      </a:lvl5pPr>
      <a:lvl6pPr marL="609570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accent1"/>
          </a:solidFill>
          <a:latin typeface="Arial" pitchFamily="-112" charset="0"/>
          <a:ea typeface="Geneva" pitchFamily="-112" charset="0"/>
          <a:cs typeface="Geneva" pitchFamily="-112" charset="0"/>
        </a:defRPr>
      </a:lvl6pPr>
      <a:lvl7pPr marL="1219140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accent1"/>
          </a:solidFill>
          <a:latin typeface="Arial" pitchFamily="-112" charset="0"/>
          <a:ea typeface="Geneva" pitchFamily="-112" charset="0"/>
          <a:cs typeface="Geneva" pitchFamily="-112" charset="0"/>
        </a:defRPr>
      </a:lvl7pPr>
      <a:lvl8pPr marL="1828709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accent1"/>
          </a:solidFill>
          <a:latin typeface="Arial" pitchFamily="-112" charset="0"/>
          <a:ea typeface="Geneva" pitchFamily="-112" charset="0"/>
          <a:cs typeface="Geneva" pitchFamily="-112" charset="0"/>
        </a:defRPr>
      </a:lvl8pPr>
      <a:lvl9pPr marL="2438278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accent1"/>
          </a:solidFill>
          <a:latin typeface="Arial" pitchFamily="-112" charset="0"/>
          <a:ea typeface="Geneva" pitchFamily="-112" charset="0"/>
          <a:cs typeface="Geneva" pitchFamily="-112" charset="0"/>
        </a:defRPr>
      </a:lvl9pPr>
    </p:titleStyle>
    <p:bodyStyle>
      <a:lvl1pPr marL="243405" indent="-243405" algn="l" rtl="0" eaLnBrk="1" fontAlgn="base" hangingPunct="1">
        <a:spcBef>
          <a:spcPct val="20000"/>
        </a:spcBef>
        <a:spcAft>
          <a:spcPct val="0"/>
        </a:spcAft>
        <a:buClr>
          <a:srgbClr val="529A43"/>
        </a:buClr>
        <a:buChar char="•"/>
        <a:tabLst/>
        <a:defRPr sz="2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478343" indent="-234939" algn="l" rtl="0" eaLnBrk="1" fontAlgn="base" hangingPunct="1">
        <a:spcBef>
          <a:spcPct val="20000"/>
        </a:spcBef>
        <a:spcAft>
          <a:spcPct val="0"/>
        </a:spcAft>
        <a:buClr>
          <a:srgbClr val="529A43"/>
        </a:buClr>
        <a:buFont typeface="Times" panose="02020603050405020304" pitchFamily="18" charset="0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1219140" indent="0" algn="l" rtl="0" eaLnBrk="1" fontAlgn="base" hangingPunct="1">
        <a:spcBef>
          <a:spcPct val="20000"/>
        </a:spcBef>
        <a:spcAft>
          <a:spcPct val="0"/>
        </a:spcAft>
        <a:buClr>
          <a:srgbClr val="529A43"/>
        </a:buClr>
        <a:buFont typeface="Times" panose="02020603050405020304" pitchFamily="18" charset="0"/>
        <a:buNone/>
        <a:defRPr sz="2667">
          <a:solidFill>
            <a:srgbClr val="000000"/>
          </a:solidFill>
          <a:latin typeface="+mn-lt"/>
          <a:ea typeface="+mn-ea"/>
          <a:cs typeface="+mn-cs"/>
        </a:defRPr>
      </a:lvl3pPr>
      <a:lvl4pPr marL="2133493" indent="-304784" algn="l" rtl="0" eaLnBrk="1" fontAlgn="base" hangingPunct="1">
        <a:spcBef>
          <a:spcPct val="20000"/>
        </a:spcBef>
        <a:spcAft>
          <a:spcPct val="0"/>
        </a:spcAft>
        <a:buClr>
          <a:srgbClr val="529A43"/>
        </a:buClr>
        <a:buFont typeface="Times" panose="02020603050405020304" pitchFamily="18" charset="0"/>
        <a:buChar char="•"/>
        <a:defRPr sz="2667">
          <a:solidFill>
            <a:srgbClr val="000000"/>
          </a:solidFill>
          <a:latin typeface="+mn-lt"/>
          <a:ea typeface="+mn-ea"/>
          <a:cs typeface="+mn-cs"/>
        </a:defRPr>
      </a:lvl4pPr>
      <a:lvl5pPr marL="2743062" indent="-304784" algn="l" rtl="0" eaLnBrk="1" fontAlgn="base" hangingPunct="1">
        <a:spcBef>
          <a:spcPct val="20000"/>
        </a:spcBef>
        <a:spcAft>
          <a:spcPct val="0"/>
        </a:spcAft>
        <a:buClr>
          <a:srgbClr val="529A43"/>
        </a:buClr>
        <a:buFont typeface="Times" panose="02020603050405020304" pitchFamily="18" charset="0"/>
        <a:buChar char="•"/>
        <a:defRPr sz="2667">
          <a:solidFill>
            <a:srgbClr val="000000"/>
          </a:solidFill>
          <a:latin typeface="+mn-lt"/>
          <a:ea typeface="+mn-ea"/>
          <a:cs typeface="+mn-cs"/>
        </a:defRPr>
      </a:lvl5pPr>
      <a:lvl6pPr marL="3352632" indent="-304784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Times" pitchFamily="-112" charset="0"/>
        <a:buChar char="•"/>
        <a:defRPr sz="2667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Times" pitchFamily="-112" charset="0"/>
        <a:buChar char="•"/>
        <a:defRPr sz="2667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Times" pitchFamily="-112" charset="0"/>
        <a:buChar char="•"/>
        <a:defRPr sz="2667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Times" pitchFamily="-112" charset="0"/>
        <a:buChar char="•"/>
        <a:defRPr sz="2667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en.wikipedia.org/wiki/Directed_acyclic_graph" TargetMode="Externa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bi.ac.uk/QuickGO/" TargetMode="External"/><Relationship Id="rId2" Type="http://schemas.openxmlformats.org/officeDocument/2006/relationships/hyperlink" Target="http://geneontology.org/" TargetMode="Externa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s://www.ebi.ac.uk/ols/index" TargetMode="External"/><Relationship Id="rId5" Type="http://schemas.openxmlformats.org/officeDocument/2006/relationships/hyperlink" Target="https://www.ebi.ac.uk/GOA/" TargetMode="External"/><Relationship Id="rId4" Type="http://schemas.openxmlformats.org/officeDocument/2006/relationships/hyperlink" Target="https://www.uniprot.org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www.ebi.ac.uk/QuickGO/term/GO:0006323" TargetMode="Externa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s://www.ebi.ac.uk/QuickGO/term/GO:0009966" TargetMode="Externa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hyperlink" Target="https://www.uniprot.org/uniprot/P60484" TargetMode="External"/><Relationship Id="rId7" Type="http://schemas.openxmlformats.org/officeDocument/2006/relationships/image" Target="../media/image41.png"/><Relationship Id="rId2" Type="http://schemas.openxmlformats.org/officeDocument/2006/relationships/hyperlink" Target="https://www.uniprot.org/uniprot/P21519" TargetMode="Externa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0.png"/><Relationship Id="rId5" Type="http://schemas.openxmlformats.org/officeDocument/2006/relationships/hyperlink" Target="https://www.uniprot.org/uniprot/P12711" TargetMode="External"/><Relationship Id="rId4" Type="http://schemas.openxmlformats.org/officeDocument/2006/relationships/hyperlink" Target="https://www.uniprot.org/uniprot/P00325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hyperlink" Target="https://www.uniprot.org/uniprot/P12711" TargetMode="External"/><Relationship Id="rId7" Type="http://schemas.openxmlformats.org/officeDocument/2006/relationships/hyperlink" Target="https://www.uniprot.org/uniprot/P60484" TargetMode="External"/><Relationship Id="rId2" Type="http://schemas.openxmlformats.org/officeDocument/2006/relationships/hyperlink" Target="https://www.uniprot.org/uniprot/P00325" TargetMode="Externa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45.png"/><Relationship Id="rId4" Type="http://schemas.openxmlformats.org/officeDocument/2006/relationships/image" Target="../media/image40.png"/><Relationship Id="rId9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://geneontology.org/docs/download-ontology/#subsets" TargetMode="External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prot.org/uniprot/P60484" TargetMode="External"/><Relationship Id="rId2" Type="http://schemas.openxmlformats.org/officeDocument/2006/relationships/hyperlink" Target="https://www.ebi.ac.uk/QuickGO/" TargetMode="External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prot.org/uniprot/P00325" TargetMode="External"/><Relationship Id="rId2" Type="http://schemas.openxmlformats.org/officeDocument/2006/relationships/hyperlink" Target="https://www.ebi.ac.uk/QuickGO/" TargetMode="External"/><Relationship Id="rId1" Type="http://schemas.openxmlformats.org/officeDocument/2006/relationships/slideLayout" Target="../slideLayouts/slideLayout25.xml"/><Relationship Id="rId4" Type="http://schemas.openxmlformats.org/officeDocument/2006/relationships/hyperlink" Target="https://www.uniprot.org/uniprot/P12711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prot.org/uniprot/P35222" TargetMode="External"/><Relationship Id="rId2" Type="http://schemas.openxmlformats.org/officeDocument/2006/relationships/hyperlink" Target="https://www.uniprot.org/uniprot/P04628" TargetMode="External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owlcollab/owltools/wiki/Map2Slim" TargetMode="Externa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oboedit.org/" TargetMode="External"/><Relationship Id="rId2" Type="http://schemas.openxmlformats.org/officeDocument/2006/relationships/hyperlink" Target="https://www.ebi.ac.uk/QuickGO/" TargetMode="External"/><Relationship Id="rId1" Type="http://schemas.openxmlformats.org/officeDocument/2006/relationships/slideLayout" Target="../slideLayouts/slideLayout25.xml"/><Relationship Id="rId4" Type="http://schemas.openxmlformats.org/officeDocument/2006/relationships/hyperlink" Target="http://wiki.geneontology.org/index.php/AmiGO_Manual:_Slimmer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google.com/document/d/1xZ0OMR5Kuy5e9tTIvxyuKG8zMZXC1yEIdcQooE_oJjk/edit?usp=sharing" TargetMode="External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amigo.geneontology.org/amigo" TargetMode="External"/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amigo.geneontology.org/amigo" TargetMode="External"/><Relationship Id="rId2" Type="http://schemas.openxmlformats.org/officeDocument/2006/relationships/hyperlink" Target="https://drive.google.com/file/d/1os3Bue8tYwk9rLDSWue9rZ9Hk79ySf5P/view?usp=sharing" TargetMode="External"/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Fisher%27s_exact_test" TargetMode="External"/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134z5320Ph7uuQ9cEDGqTxCZ_5Nx_Xk2/view?usp=sharing" TargetMode="External"/><Relationship Id="rId2" Type="http://schemas.openxmlformats.org/officeDocument/2006/relationships/hyperlink" Target="https://drive.google.com/file/d/1O3B5f0qoKVny2PSRYyfWQIKuwXlccEqH/view?usp=sharing" TargetMode="External"/><Relationship Id="rId1" Type="http://schemas.openxmlformats.org/officeDocument/2006/relationships/slideLayout" Target="../slideLayouts/slideLayout25.xml"/><Relationship Id="rId5" Type="http://schemas.openxmlformats.org/officeDocument/2006/relationships/hyperlink" Target="http://amigo.geneontology.org/amigo" TargetMode="External"/><Relationship Id="rId4" Type="http://schemas.openxmlformats.org/officeDocument/2006/relationships/hyperlink" Target="https://drive.google.com/file/d/1dnE8wxNxL5IyJ_n7yH9qLeDvnRyojqky/view?usp=sharing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prot.org/uniprot/P11766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www.uniprot.org/uniprot/P69905" TargetMode="Externa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295BBA-30CB-4D72-A041-169B803106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59819" y="1004361"/>
            <a:ext cx="5763495" cy="639171"/>
          </a:xfrm>
        </p:spPr>
        <p:txBody>
          <a:bodyPr/>
          <a:lstStyle/>
          <a:p>
            <a:r>
              <a:rPr lang="en-US" b="0" dirty="0"/>
              <a:t>Ontologies - statistics, biases, tools, networks, and interpretation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DB2BEF-7A10-4F19-8B74-EFAFA0E5275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59820" y="3241496"/>
            <a:ext cx="4531854" cy="451449"/>
          </a:xfrm>
        </p:spPr>
        <p:txBody>
          <a:bodyPr/>
          <a:lstStyle/>
          <a:p>
            <a:r>
              <a:rPr lang="en-US" sz="2400" dirty="0"/>
              <a:t>Day 1 - </a:t>
            </a:r>
            <a:r>
              <a:rPr lang="en-US" sz="2400" b="0" dirty="0"/>
              <a:t>Gene Ontology: theory, tools and applications</a:t>
            </a:r>
            <a:endParaRPr lang="en-GB" sz="24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F26701-45FC-4E62-A1EF-4CCFD8BF633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hu-HU" dirty="0"/>
              <a:t>álint Mészáros</a:t>
            </a:r>
          </a:p>
          <a:p>
            <a:r>
              <a:rPr lang="hu-HU" dirty="0"/>
              <a:t>Structural and Computational Biology Unit</a:t>
            </a:r>
          </a:p>
          <a:p>
            <a:r>
              <a:rPr lang="hu-HU" dirty="0"/>
              <a:t>EMBL Heidelberg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B024E8-1943-4EA3-86F1-464892626A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6042"/>
          <a:stretch/>
        </p:blipFill>
        <p:spPr>
          <a:xfrm>
            <a:off x="3401250" y="6313181"/>
            <a:ext cx="2034816" cy="5205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7AF52DB-3436-4487-817E-5311BFAA6B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737" y="6328577"/>
            <a:ext cx="2034816" cy="4476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B82876-7F15-462D-8588-49D06CD4B49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80" t="21468" r="6208" b="8051"/>
          <a:stretch/>
        </p:blipFill>
        <p:spPr>
          <a:xfrm>
            <a:off x="8037913" y="6153734"/>
            <a:ext cx="858826" cy="68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84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7D4999-0397-4B9E-BABD-3E93071543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Hierarchy in GO – the ontology is a </a:t>
            </a:r>
            <a:r>
              <a:rPr lang="en-GB" dirty="0">
                <a:hlinkClick r:id="rId2" tooltip="Directed acyclic graph"/>
              </a:rPr>
              <a:t>directed acyclic graph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26AF825-C776-4ED8-B93C-68C9DA216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 Ontology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7A56CC-27EB-4F00-88D3-2FCA2B9EA3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567" y="238007"/>
            <a:ext cx="3439065" cy="886055"/>
          </a:xfrm>
          <a:prstGeom prst="rect">
            <a:avLst/>
          </a:prstGeom>
        </p:spPr>
      </p:pic>
      <p:pic>
        <p:nvPicPr>
          <p:cNvPr id="5" name="Tartalom helye 3">
            <a:extLst>
              <a:ext uri="{FF2B5EF4-FFF2-40B4-BE49-F238E27FC236}">
                <a16:creationId xmlns:a16="http://schemas.microsoft.com/office/drawing/2014/main" id="{8D90A9F1-29D9-49EF-BAA5-2E9EB0A26F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59970" y="2055988"/>
            <a:ext cx="3926946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Egyenes összekötő nyíllal 8">
            <a:extLst>
              <a:ext uri="{FF2B5EF4-FFF2-40B4-BE49-F238E27FC236}">
                <a16:creationId xmlns:a16="http://schemas.microsoft.com/office/drawing/2014/main" id="{7A5037B0-7EBE-4926-90E0-376ED1095938}"/>
              </a:ext>
            </a:extLst>
          </p:cNvPr>
          <p:cNvCxnSpPr/>
          <p:nvPr/>
        </p:nvCxnSpPr>
        <p:spPr>
          <a:xfrm>
            <a:off x="4038262" y="2418771"/>
            <a:ext cx="114979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Szövegdoboz 9">
            <a:extLst>
              <a:ext uri="{FF2B5EF4-FFF2-40B4-BE49-F238E27FC236}">
                <a16:creationId xmlns:a16="http://schemas.microsoft.com/office/drawing/2014/main" id="{D8227D99-0924-44F9-BF55-558C26FFEE80}"/>
              </a:ext>
            </a:extLst>
          </p:cNvPr>
          <p:cNvSpPr txBox="1"/>
          <p:nvPr/>
        </p:nvSpPr>
        <p:spPr>
          <a:xfrm>
            <a:off x="3014389" y="2195760"/>
            <a:ext cx="792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level 0</a:t>
            </a:r>
            <a:endParaRPr lang="hu-HU" dirty="0"/>
          </a:p>
        </p:txBody>
      </p:sp>
      <p:cxnSp>
        <p:nvCxnSpPr>
          <p:cNvPr id="8" name="Egyenes összekötő nyíllal 10">
            <a:extLst>
              <a:ext uri="{FF2B5EF4-FFF2-40B4-BE49-F238E27FC236}">
                <a16:creationId xmlns:a16="http://schemas.microsoft.com/office/drawing/2014/main" id="{A664904E-FB7B-4D39-A857-B2216ABDBB0F}"/>
              </a:ext>
            </a:extLst>
          </p:cNvPr>
          <p:cNvCxnSpPr/>
          <p:nvPr/>
        </p:nvCxnSpPr>
        <p:spPr>
          <a:xfrm>
            <a:off x="4036760" y="2860875"/>
            <a:ext cx="114979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Szövegdoboz 11">
            <a:extLst>
              <a:ext uri="{FF2B5EF4-FFF2-40B4-BE49-F238E27FC236}">
                <a16:creationId xmlns:a16="http://schemas.microsoft.com/office/drawing/2014/main" id="{2198A089-6F54-450B-A9F8-44C7086C9E31}"/>
              </a:ext>
            </a:extLst>
          </p:cNvPr>
          <p:cNvSpPr txBox="1"/>
          <p:nvPr/>
        </p:nvSpPr>
        <p:spPr>
          <a:xfrm>
            <a:off x="3012887" y="2637864"/>
            <a:ext cx="792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level 1</a:t>
            </a:r>
            <a:endParaRPr lang="hu-HU" dirty="0"/>
          </a:p>
        </p:txBody>
      </p:sp>
      <p:cxnSp>
        <p:nvCxnSpPr>
          <p:cNvPr id="10" name="Egyenes összekötő nyíllal 12">
            <a:extLst>
              <a:ext uri="{FF2B5EF4-FFF2-40B4-BE49-F238E27FC236}">
                <a16:creationId xmlns:a16="http://schemas.microsoft.com/office/drawing/2014/main" id="{7B8FE6DE-8005-452A-8713-C8AC32E284A3}"/>
              </a:ext>
            </a:extLst>
          </p:cNvPr>
          <p:cNvCxnSpPr/>
          <p:nvPr/>
        </p:nvCxnSpPr>
        <p:spPr>
          <a:xfrm>
            <a:off x="4035254" y="3293921"/>
            <a:ext cx="114979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Szövegdoboz 13">
            <a:extLst>
              <a:ext uri="{FF2B5EF4-FFF2-40B4-BE49-F238E27FC236}">
                <a16:creationId xmlns:a16="http://schemas.microsoft.com/office/drawing/2014/main" id="{234175A5-2923-462D-8457-076170410FE2}"/>
              </a:ext>
            </a:extLst>
          </p:cNvPr>
          <p:cNvSpPr txBox="1"/>
          <p:nvPr/>
        </p:nvSpPr>
        <p:spPr>
          <a:xfrm>
            <a:off x="3011381" y="3070910"/>
            <a:ext cx="792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level 2</a:t>
            </a:r>
            <a:endParaRPr lang="hu-HU" dirty="0"/>
          </a:p>
        </p:txBody>
      </p:sp>
      <p:cxnSp>
        <p:nvCxnSpPr>
          <p:cNvPr id="12" name="Egyenes összekötő nyíllal 14">
            <a:extLst>
              <a:ext uri="{FF2B5EF4-FFF2-40B4-BE49-F238E27FC236}">
                <a16:creationId xmlns:a16="http://schemas.microsoft.com/office/drawing/2014/main" id="{C0827CA4-984A-40BB-BE5F-5E2AB61FC118}"/>
              </a:ext>
            </a:extLst>
          </p:cNvPr>
          <p:cNvCxnSpPr/>
          <p:nvPr/>
        </p:nvCxnSpPr>
        <p:spPr>
          <a:xfrm>
            <a:off x="4033749" y="3754132"/>
            <a:ext cx="909859" cy="455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Szövegdoboz 15">
            <a:extLst>
              <a:ext uri="{FF2B5EF4-FFF2-40B4-BE49-F238E27FC236}">
                <a16:creationId xmlns:a16="http://schemas.microsoft.com/office/drawing/2014/main" id="{529504F4-DAB6-466A-A620-017AA7D546C8}"/>
              </a:ext>
            </a:extLst>
          </p:cNvPr>
          <p:cNvSpPr txBox="1"/>
          <p:nvPr/>
        </p:nvSpPr>
        <p:spPr>
          <a:xfrm>
            <a:off x="3009876" y="3531121"/>
            <a:ext cx="792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level 3</a:t>
            </a:r>
            <a:endParaRPr lang="hu-HU" dirty="0"/>
          </a:p>
        </p:txBody>
      </p:sp>
      <p:cxnSp>
        <p:nvCxnSpPr>
          <p:cNvPr id="14" name="Egyenes összekötő nyíllal 17">
            <a:extLst>
              <a:ext uri="{FF2B5EF4-FFF2-40B4-BE49-F238E27FC236}">
                <a16:creationId xmlns:a16="http://schemas.microsoft.com/office/drawing/2014/main" id="{9AFF75B0-D1F9-4D6B-80DD-B21EFD24FCF0}"/>
              </a:ext>
            </a:extLst>
          </p:cNvPr>
          <p:cNvCxnSpPr/>
          <p:nvPr/>
        </p:nvCxnSpPr>
        <p:spPr>
          <a:xfrm>
            <a:off x="4032242" y="4205289"/>
            <a:ext cx="909859" cy="455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Szövegdoboz 18">
            <a:extLst>
              <a:ext uri="{FF2B5EF4-FFF2-40B4-BE49-F238E27FC236}">
                <a16:creationId xmlns:a16="http://schemas.microsoft.com/office/drawing/2014/main" id="{BA6A6C76-CD8E-42A8-8950-2D63EF8AD3D5}"/>
              </a:ext>
            </a:extLst>
          </p:cNvPr>
          <p:cNvSpPr txBox="1"/>
          <p:nvPr/>
        </p:nvSpPr>
        <p:spPr>
          <a:xfrm>
            <a:off x="3008369" y="3982278"/>
            <a:ext cx="792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level 4</a:t>
            </a:r>
            <a:endParaRPr lang="hu-HU" dirty="0"/>
          </a:p>
        </p:txBody>
      </p:sp>
      <p:cxnSp>
        <p:nvCxnSpPr>
          <p:cNvPr id="16" name="Egyenes összekötő nyíllal 19">
            <a:extLst>
              <a:ext uri="{FF2B5EF4-FFF2-40B4-BE49-F238E27FC236}">
                <a16:creationId xmlns:a16="http://schemas.microsoft.com/office/drawing/2014/main" id="{D40DD2C9-7242-44DC-AA5C-88D183484D2D}"/>
              </a:ext>
            </a:extLst>
          </p:cNvPr>
          <p:cNvCxnSpPr/>
          <p:nvPr/>
        </p:nvCxnSpPr>
        <p:spPr>
          <a:xfrm flipH="1">
            <a:off x="6337841" y="4203783"/>
            <a:ext cx="934033" cy="150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Szövegdoboz 20">
            <a:extLst>
              <a:ext uri="{FF2B5EF4-FFF2-40B4-BE49-F238E27FC236}">
                <a16:creationId xmlns:a16="http://schemas.microsoft.com/office/drawing/2014/main" id="{883C87A8-FAC1-4D87-BAC6-15C6F9576716}"/>
              </a:ext>
            </a:extLst>
          </p:cNvPr>
          <p:cNvSpPr txBox="1"/>
          <p:nvPr/>
        </p:nvSpPr>
        <p:spPr>
          <a:xfrm>
            <a:off x="7326198" y="4022717"/>
            <a:ext cx="792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level 3</a:t>
            </a:r>
            <a:endParaRPr lang="hu-HU" dirty="0"/>
          </a:p>
        </p:txBody>
      </p:sp>
      <p:cxnSp>
        <p:nvCxnSpPr>
          <p:cNvPr id="18" name="Egyenes összekötő nyíllal 22">
            <a:extLst>
              <a:ext uri="{FF2B5EF4-FFF2-40B4-BE49-F238E27FC236}">
                <a16:creationId xmlns:a16="http://schemas.microsoft.com/office/drawing/2014/main" id="{4AE6A915-0670-4D59-B1A4-71ED71630C3C}"/>
              </a:ext>
            </a:extLst>
          </p:cNvPr>
          <p:cNvCxnSpPr/>
          <p:nvPr/>
        </p:nvCxnSpPr>
        <p:spPr>
          <a:xfrm>
            <a:off x="4033747" y="4677589"/>
            <a:ext cx="114979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Szövegdoboz 23">
            <a:extLst>
              <a:ext uri="{FF2B5EF4-FFF2-40B4-BE49-F238E27FC236}">
                <a16:creationId xmlns:a16="http://schemas.microsoft.com/office/drawing/2014/main" id="{4983FC41-62B9-418A-9EA7-0AB773C3FBD8}"/>
              </a:ext>
            </a:extLst>
          </p:cNvPr>
          <p:cNvSpPr txBox="1"/>
          <p:nvPr/>
        </p:nvSpPr>
        <p:spPr>
          <a:xfrm>
            <a:off x="3009874" y="4454578"/>
            <a:ext cx="792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level 4</a:t>
            </a:r>
            <a:endParaRPr lang="hu-HU" dirty="0"/>
          </a:p>
        </p:txBody>
      </p:sp>
      <p:cxnSp>
        <p:nvCxnSpPr>
          <p:cNvPr id="20" name="Egyenes összekötő nyíllal 24">
            <a:extLst>
              <a:ext uri="{FF2B5EF4-FFF2-40B4-BE49-F238E27FC236}">
                <a16:creationId xmlns:a16="http://schemas.microsoft.com/office/drawing/2014/main" id="{0D3BB906-5FE8-47A9-906D-DE0C20284295}"/>
              </a:ext>
            </a:extLst>
          </p:cNvPr>
          <p:cNvCxnSpPr/>
          <p:nvPr/>
        </p:nvCxnSpPr>
        <p:spPr>
          <a:xfrm>
            <a:off x="4032242" y="5128746"/>
            <a:ext cx="114979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Szövegdoboz 25">
            <a:extLst>
              <a:ext uri="{FF2B5EF4-FFF2-40B4-BE49-F238E27FC236}">
                <a16:creationId xmlns:a16="http://schemas.microsoft.com/office/drawing/2014/main" id="{88D9201D-50DD-41FF-A1A4-7772C4C209E3}"/>
              </a:ext>
            </a:extLst>
          </p:cNvPr>
          <p:cNvSpPr txBox="1"/>
          <p:nvPr/>
        </p:nvSpPr>
        <p:spPr>
          <a:xfrm>
            <a:off x="3008369" y="4905735"/>
            <a:ext cx="792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level 5</a:t>
            </a:r>
            <a:endParaRPr lang="hu-HU" dirty="0"/>
          </a:p>
        </p:txBody>
      </p:sp>
      <p:cxnSp>
        <p:nvCxnSpPr>
          <p:cNvPr id="22" name="Egyenes összekötő nyíllal 26">
            <a:extLst>
              <a:ext uri="{FF2B5EF4-FFF2-40B4-BE49-F238E27FC236}">
                <a16:creationId xmlns:a16="http://schemas.microsoft.com/office/drawing/2014/main" id="{9EA3A4AF-C1BE-4453-A5DC-9D6051B9DE00}"/>
              </a:ext>
            </a:extLst>
          </p:cNvPr>
          <p:cNvCxnSpPr/>
          <p:nvPr/>
        </p:nvCxnSpPr>
        <p:spPr>
          <a:xfrm flipV="1">
            <a:off x="4030736" y="5605590"/>
            <a:ext cx="623162" cy="147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Szövegdoboz 27">
            <a:extLst>
              <a:ext uri="{FF2B5EF4-FFF2-40B4-BE49-F238E27FC236}">
                <a16:creationId xmlns:a16="http://schemas.microsoft.com/office/drawing/2014/main" id="{FA8DCD61-6BF2-438A-9776-F5D1E31836CD}"/>
              </a:ext>
            </a:extLst>
          </p:cNvPr>
          <p:cNvSpPr txBox="1"/>
          <p:nvPr/>
        </p:nvSpPr>
        <p:spPr>
          <a:xfrm>
            <a:off x="3006863" y="5384057"/>
            <a:ext cx="792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level 6</a:t>
            </a:r>
            <a:endParaRPr lang="hu-HU" dirty="0"/>
          </a:p>
        </p:txBody>
      </p:sp>
      <p:sp>
        <p:nvSpPr>
          <p:cNvPr id="24" name="Szövegdoboz 29">
            <a:extLst>
              <a:ext uri="{FF2B5EF4-FFF2-40B4-BE49-F238E27FC236}">
                <a16:creationId xmlns:a16="http://schemas.microsoft.com/office/drawing/2014/main" id="{9BC0FBB9-871D-49F3-8A05-574BB73139AE}"/>
              </a:ext>
            </a:extLst>
          </p:cNvPr>
          <p:cNvSpPr txBox="1"/>
          <p:nvPr/>
        </p:nvSpPr>
        <p:spPr>
          <a:xfrm>
            <a:off x="2493026" y="3630229"/>
            <a:ext cx="5854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FF0000"/>
                </a:solidFill>
              </a:rPr>
              <a:t>!</a:t>
            </a:r>
            <a:endParaRPr lang="hu-HU" sz="9600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EBBF06C-2D44-403C-9F1F-5061C73DEDB2}"/>
              </a:ext>
            </a:extLst>
          </p:cNvPr>
          <p:cNvSpPr txBox="1"/>
          <p:nvPr/>
        </p:nvSpPr>
        <p:spPr bwMode="auto">
          <a:xfrm>
            <a:off x="7491368" y="4823910"/>
            <a:ext cx="4043493" cy="125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 b="1" kern="0" dirty="0">
                <a:latin typeface="+mn-lt"/>
              </a:rPr>
              <a:t>level</a:t>
            </a:r>
            <a:r>
              <a:rPr lang="en-US" sz="1400" kern="0" dirty="0">
                <a:latin typeface="+mn-lt"/>
              </a:rPr>
              <a:t> – the minimum number of steps needed to reach the root term of the ontology (namespace):</a:t>
            </a:r>
            <a:endParaRPr lang="en-GB" sz="1400" kern="0" dirty="0">
              <a:latin typeface="+mn-lt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kern="0" dirty="0">
                <a:latin typeface="+mn-lt"/>
              </a:rPr>
              <a:t>b</a:t>
            </a:r>
            <a:r>
              <a:rPr lang="en-GB" sz="1400" kern="0" dirty="0" err="1">
                <a:latin typeface="+mn-lt"/>
              </a:rPr>
              <a:t>iological</a:t>
            </a:r>
            <a:r>
              <a:rPr lang="en-GB" sz="1400" kern="0" dirty="0">
                <a:latin typeface="+mn-lt"/>
              </a:rPr>
              <a:t> process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kern="0" dirty="0">
                <a:latin typeface="+mn-lt"/>
              </a:rPr>
              <a:t>m</a:t>
            </a:r>
            <a:r>
              <a:rPr lang="en-GB" sz="1400" kern="0" dirty="0" err="1">
                <a:latin typeface="+mn-lt"/>
              </a:rPr>
              <a:t>olecular</a:t>
            </a:r>
            <a:r>
              <a:rPr lang="en-GB" sz="1400" kern="0" dirty="0">
                <a:latin typeface="+mn-lt"/>
              </a:rPr>
              <a:t> function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kern="0" dirty="0">
                <a:latin typeface="+mn-lt"/>
              </a:rPr>
              <a:t>c</a:t>
            </a:r>
            <a:r>
              <a:rPr lang="en-GB" sz="1400" kern="0" dirty="0" err="1">
                <a:latin typeface="+mn-lt"/>
              </a:rPr>
              <a:t>ellular</a:t>
            </a:r>
            <a:r>
              <a:rPr lang="en-GB" sz="1400" kern="0" dirty="0">
                <a:latin typeface="+mn-lt"/>
              </a:rPr>
              <a:t> component</a:t>
            </a:r>
            <a:endParaRPr lang="en-US" sz="14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4056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  <p:bldP spid="19" grpId="0"/>
      <p:bldP spid="21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CE0DF6C-2179-4C9E-AF2C-12EA2DF1B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071" y="1204402"/>
            <a:ext cx="11232092" cy="5014385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Most common points of access to Gene Ontology</a:t>
            </a:r>
          </a:p>
          <a:p>
            <a:pPr marL="0" indent="0">
              <a:buNone/>
            </a:pPr>
            <a:endParaRPr lang="en-US" sz="1000" b="1" dirty="0"/>
          </a:p>
          <a:p>
            <a:r>
              <a:rPr lang="en-GB" dirty="0">
                <a:hlinkClick r:id="rId2"/>
              </a:rPr>
              <a:t>http://geneontology.org/</a:t>
            </a:r>
            <a:r>
              <a:rPr lang="en-GB" dirty="0"/>
              <a:t> - the main page for the ontology</a:t>
            </a:r>
          </a:p>
          <a:p>
            <a:pPr lvl="1"/>
            <a:r>
              <a:rPr lang="en-US" dirty="0"/>
              <a:t>F</a:t>
            </a:r>
            <a:r>
              <a:rPr lang="en-GB" dirty="0" err="1"/>
              <a:t>ull</a:t>
            </a:r>
            <a:r>
              <a:rPr lang="en-GB" dirty="0"/>
              <a:t> ontology in various formats</a:t>
            </a:r>
          </a:p>
          <a:p>
            <a:pPr lvl="1"/>
            <a:r>
              <a:rPr lang="en-US" dirty="0"/>
              <a:t>T</a:t>
            </a:r>
            <a:r>
              <a:rPr lang="en-GB" dirty="0" err="1"/>
              <a:t>ools</a:t>
            </a:r>
            <a:endParaRPr lang="en-GB" dirty="0"/>
          </a:p>
          <a:p>
            <a:pPr lvl="1"/>
            <a:r>
              <a:rPr lang="en-US" dirty="0"/>
              <a:t>G</a:t>
            </a:r>
            <a:r>
              <a:rPr lang="en-GB" dirty="0" err="1"/>
              <a:t>uides</a:t>
            </a:r>
            <a:r>
              <a:rPr lang="en-GB" dirty="0"/>
              <a:t> / tutorials</a:t>
            </a:r>
          </a:p>
          <a:p>
            <a:r>
              <a:rPr lang="en-GB" dirty="0">
                <a:hlinkClick r:id="rId3"/>
              </a:rPr>
              <a:t>https://www.ebi.ac.uk/QuickGO/</a:t>
            </a:r>
            <a:r>
              <a:rPr lang="en-GB" dirty="0"/>
              <a:t> - EBI’s service to access the ontology</a:t>
            </a:r>
          </a:p>
          <a:p>
            <a:pPr lvl="1"/>
            <a:r>
              <a:rPr lang="en-US" dirty="0"/>
              <a:t>S</a:t>
            </a:r>
            <a:r>
              <a:rPr lang="en-GB" dirty="0" err="1"/>
              <a:t>ame</a:t>
            </a:r>
            <a:r>
              <a:rPr lang="en-GB" dirty="0"/>
              <a:t> data as </a:t>
            </a:r>
            <a:r>
              <a:rPr lang="en-GB" dirty="0">
                <a:hlinkClick r:id="rId2"/>
              </a:rPr>
              <a:t>http://geneontology.org/</a:t>
            </a:r>
            <a:r>
              <a:rPr lang="en-GB" dirty="0"/>
              <a:t> but different visualization – matter of taste</a:t>
            </a:r>
          </a:p>
          <a:p>
            <a:r>
              <a:rPr lang="en-US" dirty="0" err="1">
                <a:hlinkClick r:id="rId4"/>
              </a:rPr>
              <a:t>UniProt</a:t>
            </a:r>
            <a:r>
              <a:rPr lang="en-US" dirty="0"/>
              <a:t> pages</a:t>
            </a:r>
          </a:p>
          <a:p>
            <a:pPr lvl="1"/>
            <a:r>
              <a:rPr lang="en-US" dirty="0"/>
              <a:t>Each protein is linked to GO terms, if possible</a:t>
            </a:r>
          </a:p>
          <a:p>
            <a:pPr lvl="1"/>
            <a:r>
              <a:rPr lang="en-US" dirty="0"/>
              <a:t>Works via the </a:t>
            </a:r>
            <a:r>
              <a:rPr lang="en-GB" dirty="0"/>
              <a:t>Gene Ontology Annotation (</a:t>
            </a:r>
            <a:r>
              <a:rPr lang="en-GB" dirty="0">
                <a:hlinkClick r:id="rId5"/>
              </a:rPr>
              <a:t>GOA</a:t>
            </a:r>
            <a:r>
              <a:rPr lang="en-GB" dirty="0"/>
              <a:t>) database @ EBI</a:t>
            </a:r>
          </a:p>
          <a:p>
            <a:r>
              <a:rPr lang="en-US" dirty="0"/>
              <a:t>L</a:t>
            </a:r>
            <a:r>
              <a:rPr lang="en-GB" dirty="0" err="1"/>
              <a:t>ocal</a:t>
            </a:r>
            <a:r>
              <a:rPr lang="en-GB" dirty="0"/>
              <a:t> versions</a:t>
            </a:r>
            <a:endParaRPr lang="hu-HU" dirty="0"/>
          </a:p>
          <a:p>
            <a:pPr lvl="1"/>
            <a:r>
              <a:rPr lang="hu-HU" dirty="0"/>
              <a:t>Everything is downloadable via GeneOntology / QuickGO / GOA</a:t>
            </a:r>
            <a:endParaRPr lang="en-US" dirty="0"/>
          </a:p>
          <a:p>
            <a:endParaRPr lang="en-US" dirty="0"/>
          </a:p>
          <a:p>
            <a:r>
              <a:rPr lang="en-US" dirty="0"/>
              <a:t>Other ontologies can be found at </a:t>
            </a:r>
            <a:r>
              <a:rPr lang="en-US" dirty="0">
                <a:hlinkClick r:id="rId6"/>
              </a:rPr>
              <a:t>OLS@EBI</a:t>
            </a:r>
            <a:endParaRPr lang="en-GB" dirty="0"/>
          </a:p>
          <a:p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38D6F6C-51C4-405D-B0A3-5D658F506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 Ontology – how to access?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099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A2E1131-4180-4A44-8A37-3CBC0D3EBF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To understand how a process / function / localization is defined</a:t>
            </a:r>
          </a:p>
          <a:p>
            <a:r>
              <a:rPr lang="hu-HU" dirty="0"/>
              <a:t>To see how terms relate to each other - eg. DNA packaging, </a:t>
            </a:r>
            <a:r>
              <a:rPr lang="en-GB" dirty="0">
                <a:hlinkClick r:id="rId2"/>
              </a:rPr>
              <a:t>GO:0006323</a:t>
            </a:r>
            <a:endParaRPr lang="hu-HU" dirty="0"/>
          </a:p>
          <a:p>
            <a:pPr lvl="1"/>
            <a:r>
              <a:rPr lang="hu-HU" dirty="0"/>
              <a:t>Definition</a:t>
            </a:r>
          </a:p>
          <a:p>
            <a:pPr lvl="1"/>
            <a:r>
              <a:rPr lang="hu-HU" dirty="0"/>
              <a:t>List of ancestors (relationships)</a:t>
            </a:r>
          </a:p>
          <a:p>
            <a:pPr lvl="1"/>
            <a:r>
              <a:rPr lang="hu-HU" dirty="0"/>
              <a:t>List of children (relationships)</a:t>
            </a:r>
          </a:p>
          <a:p>
            <a:pPr lvl="1"/>
            <a:r>
              <a:rPr lang="hu-HU" dirty="0"/>
              <a:t>Crosslinks between namespaces</a:t>
            </a:r>
          </a:p>
          <a:p>
            <a:pPr lvl="1"/>
            <a:r>
              <a:rPr lang="hu-HU" dirty="0"/>
              <a:t>Relevant gene products</a:t>
            </a:r>
          </a:p>
          <a:p>
            <a:pPr lvl="1"/>
            <a:r>
              <a:rPr lang="hu-HU" dirty="0"/>
              <a:t>Cross-references</a:t>
            </a:r>
          </a:p>
          <a:p>
            <a:pPr lvl="1"/>
            <a:endParaRPr lang="hu-H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772F07B-EF2F-4B93-A904-87607F940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GO term centric use</a:t>
            </a:r>
            <a:endParaRPr lang="en-GB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ECDF201-F756-4067-8E87-5006916600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3002" y="2359978"/>
            <a:ext cx="5865858" cy="434702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78227C1-CFCC-438E-A079-3C56DC5BA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23838" y="324733"/>
            <a:ext cx="1189794" cy="71260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C7E91D1-B4FC-4231-ABF1-D27F00B1BC5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6175"/>
          <a:stretch/>
        </p:blipFill>
        <p:spPr>
          <a:xfrm>
            <a:off x="868360" y="4334052"/>
            <a:ext cx="3854247" cy="1433250"/>
          </a:xfrm>
          <a:prstGeom prst="rect">
            <a:avLst/>
          </a:prstGeom>
          <a:ln>
            <a:noFill/>
          </a:ln>
        </p:spPr>
      </p:pic>
      <p:sp>
        <p:nvSpPr>
          <p:cNvPr id="22" name="Arrow: Down 21">
            <a:extLst>
              <a:ext uri="{FF2B5EF4-FFF2-40B4-BE49-F238E27FC236}">
                <a16:creationId xmlns:a16="http://schemas.microsoft.com/office/drawing/2014/main" id="{E31BA9B8-0E3E-4B5A-83A4-E4416294EE28}"/>
              </a:ext>
            </a:extLst>
          </p:cNvPr>
          <p:cNvSpPr/>
          <p:nvPr/>
        </p:nvSpPr>
        <p:spPr bwMode="auto">
          <a:xfrm rot="2649245">
            <a:off x="2425834" y="4112040"/>
            <a:ext cx="218113" cy="318782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dirty="0" err="1">
              <a:ln>
                <a:noFill/>
              </a:ln>
              <a:solidFill>
                <a:schemeClr val="accent3"/>
              </a:solidFill>
              <a:effectLst/>
              <a:latin typeface="Arial" pitchFamily="-112" charset="0"/>
              <a:ea typeface="Geneva" pitchFamily="-112" charset="0"/>
              <a:cs typeface="Genev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27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A2E1131-4180-4A44-8A37-3CBC0D3EBF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To understand how a process / function / localization is defined</a:t>
            </a:r>
          </a:p>
          <a:p>
            <a:r>
              <a:rPr lang="hu-HU" dirty="0"/>
              <a:t>eg. </a:t>
            </a:r>
            <a:r>
              <a:rPr lang="en-GB" dirty="0"/>
              <a:t>regulation of signal transduction</a:t>
            </a:r>
            <a:r>
              <a:rPr lang="hu-HU" dirty="0"/>
              <a:t>, </a:t>
            </a:r>
            <a:r>
              <a:rPr lang="en-GB" dirty="0">
                <a:hlinkClick r:id="rId2"/>
              </a:rPr>
              <a:t>GO:0009966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772F07B-EF2F-4B93-A904-87607F940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GO term centric use</a:t>
            </a:r>
            <a:endParaRPr lang="en-GB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78227C1-CFCC-438E-A079-3C56DC5BA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3838" y="324733"/>
            <a:ext cx="1189794" cy="71260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0573A3E-1E34-430D-A5E1-2377680ACF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0212" y="2356835"/>
            <a:ext cx="5015743" cy="382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08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A2E1131-4180-4A44-8A37-3CBC0D3EBF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To understand what a protein does, how it functions and where it is located</a:t>
            </a:r>
          </a:p>
          <a:p>
            <a:pPr lvl="1"/>
            <a:r>
              <a:rPr lang="hu-HU" dirty="0"/>
              <a:t>eg. </a:t>
            </a:r>
            <a:r>
              <a:rPr lang="hu-HU" dirty="0">
                <a:hlinkClick r:id="rId2"/>
              </a:rPr>
              <a:t>neurogenic mastermind</a:t>
            </a:r>
            <a:r>
              <a:rPr lang="hu-HU" dirty="0"/>
              <a:t> – terms can be more informative than the description</a:t>
            </a:r>
          </a:p>
          <a:p>
            <a:pPr lvl="1"/>
            <a:endParaRPr lang="hu-HU" dirty="0"/>
          </a:p>
          <a:p>
            <a:pPr lvl="1"/>
            <a:endParaRPr lang="hu-HU" dirty="0"/>
          </a:p>
          <a:p>
            <a:pPr lvl="1"/>
            <a:endParaRPr lang="hu-HU" dirty="0"/>
          </a:p>
          <a:p>
            <a:pPr lvl="1"/>
            <a:endParaRPr lang="hu-HU" dirty="0"/>
          </a:p>
          <a:p>
            <a:r>
              <a:rPr lang="hu-HU" dirty="0"/>
              <a:t>Limitations</a:t>
            </a:r>
          </a:p>
          <a:p>
            <a:pPr lvl="1"/>
            <a:r>
              <a:rPr lang="hu-HU" dirty="0"/>
              <a:t>Too much information: </a:t>
            </a:r>
            <a:r>
              <a:rPr lang="hu-HU" dirty="0">
                <a:hlinkClick r:id="rId3"/>
              </a:rPr>
              <a:t>PTEN</a:t>
            </a:r>
            <a:r>
              <a:rPr lang="hu-HU" dirty="0"/>
              <a:t> – over 100 terms</a:t>
            </a:r>
          </a:p>
          <a:p>
            <a:pPr lvl="1"/>
            <a:r>
              <a:rPr lang="hu-HU" dirty="0"/>
              <a:t>Different levels of annotation – might obscure close homology/similarity</a:t>
            </a:r>
            <a:endParaRPr lang="en-GB" dirty="0"/>
          </a:p>
        </p:txBody>
      </p:sp>
      <p:sp>
        <p:nvSpPr>
          <p:cNvPr id="10" name="Szövegdoboz 13">
            <a:extLst>
              <a:ext uri="{FF2B5EF4-FFF2-40B4-BE49-F238E27FC236}">
                <a16:creationId xmlns:a16="http://schemas.microsoft.com/office/drawing/2014/main" id="{C5EE2C6E-6F22-44AE-9D51-449F9138D01B}"/>
              </a:ext>
            </a:extLst>
          </p:cNvPr>
          <p:cNvSpPr txBox="1"/>
          <p:nvPr/>
        </p:nvSpPr>
        <p:spPr>
          <a:xfrm>
            <a:off x="6128831" y="2202387"/>
            <a:ext cx="4908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link</a:t>
            </a:r>
          </a:p>
          <a:p>
            <a:pPr algn="ctr"/>
            <a:r>
              <a:rPr lang="en-US" sz="1600" dirty="0"/>
              <a:t>out</a:t>
            </a:r>
            <a:endParaRPr lang="hu-HU" sz="1600" dirty="0"/>
          </a:p>
        </p:txBody>
      </p:sp>
      <p:sp>
        <p:nvSpPr>
          <p:cNvPr id="9" name="Szövegdoboz 12">
            <a:extLst>
              <a:ext uri="{FF2B5EF4-FFF2-40B4-BE49-F238E27FC236}">
                <a16:creationId xmlns:a16="http://schemas.microsoft.com/office/drawing/2014/main" id="{72A590AA-B6C3-4225-8EF1-676EE85C5FD5}"/>
              </a:ext>
            </a:extLst>
          </p:cNvPr>
          <p:cNvSpPr txBox="1"/>
          <p:nvPr/>
        </p:nvSpPr>
        <p:spPr>
          <a:xfrm>
            <a:off x="4187396" y="2203891"/>
            <a:ext cx="7553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import</a:t>
            </a:r>
          </a:p>
          <a:p>
            <a:pPr algn="ctr"/>
            <a:r>
              <a:rPr lang="en-US" sz="1600" dirty="0"/>
              <a:t>data</a:t>
            </a:r>
            <a:endParaRPr lang="hu-HU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772F07B-EF2F-4B93-A904-87607F940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Protein centric use</a:t>
            </a:r>
            <a:endParaRPr lang="en-GB" dirty="0"/>
          </a:p>
        </p:txBody>
      </p:sp>
      <p:sp>
        <p:nvSpPr>
          <p:cNvPr id="4" name="Téglalap 4">
            <a:extLst>
              <a:ext uri="{FF2B5EF4-FFF2-40B4-BE49-F238E27FC236}">
                <a16:creationId xmlns:a16="http://schemas.microsoft.com/office/drawing/2014/main" id="{7BC610DE-5D3E-47EA-88C8-5407D8802BFE}"/>
              </a:ext>
            </a:extLst>
          </p:cNvPr>
          <p:cNvSpPr/>
          <p:nvPr/>
        </p:nvSpPr>
        <p:spPr>
          <a:xfrm>
            <a:off x="3055847" y="2197496"/>
            <a:ext cx="1113577" cy="5975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GOA</a:t>
            </a:r>
            <a:endParaRPr lang="hu-HU" sz="1600" b="1" dirty="0"/>
          </a:p>
        </p:txBody>
      </p:sp>
      <p:sp>
        <p:nvSpPr>
          <p:cNvPr id="5" name="Téglalap 5">
            <a:extLst>
              <a:ext uri="{FF2B5EF4-FFF2-40B4-BE49-F238E27FC236}">
                <a16:creationId xmlns:a16="http://schemas.microsoft.com/office/drawing/2014/main" id="{6263EF87-1AAA-4E52-A99B-ED2549D867DE}"/>
              </a:ext>
            </a:extLst>
          </p:cNvPr>
          <p:cNvSpPr/>
          <p:nvPr/>
        </p:nvSpPr>
        <p:spPr>
          <a:xfrm>
            <a:off x="4982143" y="2197498"/>
            <a:ext cx="1113577" cy="5975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err="1"/>
              <a:t>UniProt</a:t>
            </a:r>
            <a:endParaRPr lang="hu-HU" sz="1600" b="1" dirty="0"/>
          </a:p>
        </p:txBody>
      </p:sp>
      <p:sp>
        <p:nvSpPr>
          <p:cNvPr id="6" name="Téglalap 6">
            <a:extLst>
              <a:ext uri="{FF2B5EF4-FFF2-40B4-BE49-F238E27FC236}">
                <a16:creationId xmlns:a16="http://schemas.microsoft.com/office/drawing/2014/main" id="{8EC26474-EF02-41DC-BBEE-7E2ECF80D443}"/>
              </a:ext>
            </a:extLst>
          </p:cNvPr>
          <p:cNvSpPr/>
          <p:nvPr/>
        </p:nvSpPr>
        <p:spPr>
          <a:xfrm>
            <a:off x="6652859" y="2197498"/>
            <a:ext cx="1113577" cy="5975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err="1"/>
              <a:t>QuickGO</a:t>
            </a:r>
            <a:endParaRPr lang="hu-HU" sz="1600" b="1" dirty="0"/>
          </a:p>
        </p:txBody>
      </p:sp>
      <p:cxnSp>
        <p:nvCxnSpPr>
          <p:cNvPr id="7" name="Egyenes összekötő nyíllal 8">
            <a:extLst>
              <a:ext uri="{FF2B5EF4-FFF2-40B4-BE49-F238E27FC236}">
                <a16:creationId xmlns:a16="http://schemas.microsoft.com/office/drawing/2014/main" id="{865E3984-DD09-4BF8-B3EF-E711D82D92DC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4169424" y="2496261"/>
            <a:ext cx="812719" cy="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Egyenes összekötő nyíllal 9">
            <a:extLst>
              <a:ext uri="{FF2B5EF4-FFF2-40B4-BE49-F238E27FC236}">
                <a16:creationId xmlns:a16="http://schemas.microsoft.com/office/drawing/2014/main" id="{3528DAE5-4935-4E58-AABC-2E608CEDEF30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6095720" y="2496263"/>
            <a:ext cx="557139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961CF3B-8B66-4502-8747-1B6FE3F80D89}"/>
              </a:ext>
            </a:extLst>
          </p:cNvPr>
          <p:cNvSpPr txBox="1"/>
          <p:nvPr/>
        </p:nvSpPr>
        <p:spPr bwMode="auto">
          <a:xfrm>
            <a:off x="1182847" y="4446165"/>
            <a:ext cx="1496220" cy="39720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hu-HU" sz="1400" kern="0" dirty="0">
                <a:latin typeface="+mn-lt"/>
                <a:hlinkClick r:id="rId4"/>
              </a:rPr>
              <a:t>ADH1B</a:t>
            </a:r>
            <a:r>
              <a:rPr lang="hu-HU" sz="1400" kern="0" dirty="0">
                <a:latin typeface="+mn-lt"/>
              </a:rPr>
              <a:t> (human)</a:t>
            </a:r>
            <a:endParaRPr lang="en-GB" sz="1400" kern="0" dirty="0" err="1">
              <a:latin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98F923-A48A-4669-BFFE-83DC74FA1DF9}"/>
              </a:ext>
            </a:extLst>
          </p:cNvPr>
          <p:cNvSpPr txBox="1"/>
          <p:nvPr/>
        </p:nvSpPr>
        <p:spPr bwMode="auto">
          <a:xfrm>
            <a:off x="4170729" y="4447563"/>
            <a:ext cx="1037761" cy="39720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hu-HU" sz="1400" kern="0" dirty="0">
                <a:latin typeface="+mn-lt"/>
                <a:hlinkClick r:id="rId5"/>
              </a:rPr>
              <a:t>ADH5</a:t>
            </a:r>
            <a:r>
              <a:rPr lang="hu-HU" sz="1400" kern="0" dirty="0">
                <a:latin typeface="+mn-lt"/>
              </a:rPr>
              <a:t> (rat)</a:t>
            </a:r>
            <a:endParaRPr lang="en-GB" sz="1400" kern="0" dirty="0" err="1">
              <a:latin typeface="+mn-lt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D285E9C-B34E-412B-AE40-7BDDE2758A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92357" y="4883592"/>
            <a:ext cx="2833962" cy="18875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30E283C-FAA4-418F-A0D2-776046ED55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3532" y="4875203"/>
            <a:ext cx="2903474" cy="860883"/>
          </a:xfrm>
          <a:prstGeom prst="rect">
            <a:avLst/>
          </a:prstGeom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0C02BB7D-F2A5-46F0-8E12-C6F415A95826}"/>
              </a:ext>
            </a:extLst>
          </p:cNvPr>
          <p:cNvSpPr/>
          <p:nvPr/>
        </p:nvSpPr>
        <p:spPr bwMode="auto">
          <a:xfrm>
            <a:off x="7209647" y="5075339"/>
            <a:ext cx="994786" cy="660747"/>
          </a:xfrm>
          <a:prstGeom prst="rightArrow">
            <a:avLst/>
          </a:prstGeom>
          <a:solidFill>
            <a:srgbClr val="00666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dirty="0" err="1">
              <a:ln>
                <a:noFill/>
              </a:ln>
              <a:solidFill>
                <a:schemeClr val="accent3"/>
              </a:solidFill>
              <a:effectLst/>
              <a:latin typeface="Arial" pitchFamily="-112" charset="0"/>
              <a:ea typeface="Geneva" pitchFamily="-112" charset="0"/>
              <a:cs typeface="Geneva" pitchFamily="-11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357DBF-FC1B-45BF-B174-0FAEC16E956A}"/>
              </a:ext>
            </a:extLst>
          </p:cNvPr>
          <p:cNvSpPr txBox="1"/>
          <p:nvPr/>
        </p:nvSpPr>
        <p:spPr bwMode="auto">
          <a:xfrm>
            <a:off x="8615494" y="5176007"/>
            <a:ext cx="2936146" cy="612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hu-HU" sz="1400" kern="0" dirty="0">
                <a:latin typeface="+mn-lt"/>
              </a:rPr>
              <a:t>Mapping to a smaller subset of the ontology (’slimming’)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A1EE3F2-9541-4772-8691-37321CA7C1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11155" y="275432"/>
            <a:ext cx="13049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96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4" grpId="0" animBg="1"/>
      <p:bldP spid="5" grpId="0" animBg="1"/>
      <p:bldP spid="6" grpId="0" animBg="1"/>
      <p:bldP spid="11" grpId="0" animBg="1"/>
      <p:bldP spid="12" grpId="0" animBg="1"/>
      <p:bldP spid="15" grpId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09DE038-E04A-4B70-BBDF-D6AC73C45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071" y="3011648"/>
            <a:ext cx="11232092" cy="3165317"/>
          </a:xfrm>
        </p:spPr>
        <p:txBody>
          <a:bodyPr/>
          <a:lstStyle/>
          <a:p>
            <a:pPr marL="0" indent="0" algn="ctr">
              <a:buNone/>
            </a:pPr>
            <a:r>
              <a:rPr lang="hu-HU" sz="4400" b="1" dirty="0"/>
              <a:t>BREAK</a:t>
            </a:r>
            <a:endParaRPr lang="en-GB" sz="4400" b="1" dirty="0"/>
          </a:p>
        </p:txBody>
      </p:sp>
    </p:spTree>
    <p:extLst>
      <p:ext uri="{BB962C8B-B14F-4D97-AF65-F5344CB8AC3E}">
        <p14:creationId xmlns:p14="http://schemas.microsoft.com/office/powerpoint/2010/main" val="242435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0C2A0AE-7B10-4EA5-8E4E-FC04C183A6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Streamlining GO with slims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6C01EF-2B05-4296-B67A-77F5D69193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Part II.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165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A2E1131-4180-4A44-8A37-3CBC0D3EBF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Problem 1 – too much information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Problem 2 – obscured similarity due to different levels of annotation</a:t>
            </a:r>
            <a:endParaRPr lang="hu-HU" dirty="0"/>
          </a:p>
          <a:p>
            <a:pPr lvl="1"/>
            <a:endParaRPr lang="hu-H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772F07B-EF2F-4B93-A904-87607F940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Problems with interpretation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61CF3B-8B66-4502-8747-1B6FE3F80D89}"/>
              </a:ext>
            </a:extLst>
          </p:cNvPr>
          <p:cNvSpPr txBox="1"/>
          <p:nvPr/>
        </p:nvSpPr>
        <p:spPr bwMode="auto">
          <a:xfrm>
            <a:off x="1182847" y="4381513"/>
            <a:ext cx="1555532" cy="39720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hu-HU" sz="1400" b="1" kern="0" dirty="0">
                <a:latin typeface="+mn-lt"/>
                <a:hlinkClick r:id="rId2"/>
              </a:rPr>
              <a:t>ADH1B</a:t>
            </a:r>
            <a:r>
              <a:rPr lang="hu-HU" sz="1400" b="1" kern="0" dirty="0">
                <a:latin typeface="+mn-lt"/>
              </a:rPr>
              <a:t> (human)</a:t>
            </a:r>
            <a:endParaRPr lang="en-GB" sz="1400" b="1" kern="0" dirty="0" err="1">
              <a:latin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98F923-A48A-4669-BFFE-83DC74FA1DF9}"/>
              </a:ext>
            </a:extLst>
          </p:cNvPr>
          <p:cNvSpPr txBox="1"/>
          <p:nvPr/>
        </p:nvSpPr>
        <p:spPr bwMode="auto">
          <a:xfrm>
            <a:off x="5186728" y="4364437"/>
            <a:ext cx="1068219" cy="39720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hu-HU" sz="1400" b="1" kern="0" dirty="0">
                <a:latin typeface="+mn-lt"/>
                <a:hlinkClick r:id="rId3"/>
              </a:rPr>
              <a:t>ADH5</a:t>
            </a:r>
            <a:r>
              <a:rPr lang="hu-HU" sz="1400" b="1" kern="0" dirty="0">
                <a:latin typeface="+mn-lt"/>
              </a:rPr>
              <a:t> (rat)</a:t>
            </a:r>
            <a:endParaRPr lang="en-GB" sz="1400" b="1" kern="0" dirty="0" err="1">
              <a:latin typeface="+mn-lt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D285E9C-B34E-412B-AE40-7BDDE2758A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8356" y="4883592"/>
            <a:ext cx="2833962" cy="18875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30E283C-FAA4-418F-A0D2-776046ED55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532" y="4875203"/>
            <a:ext cx="2903474" cy="86088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A1EE3F2-9541-4772-8691-37321CA7C1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11155" y="275432"/>
            <a:ext cx="1304925" cy="59055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620B440-17E2-4ED7-8616-953C0A6056E9}"/>
              </a:ext>
            </a:extLst>
          </p:cNvPr>
          <p:cNvSpPr txBox="1"/>
          <p:nvPr/>
        </p:nvSpPr>
        <p:spPr bwMode="auto">
          <a:xfrm>
            <a:off x="3908467" y="4775200"/>
            <a:ext cx="681895" cy="612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800" b="1" kern="0" dirty="0">
                <a:latin typeface="+mn-lt"/>
              </a:rPr>
              <a:t>vs.</a:t>
            </a:r>
            <a:endParaRPr lang="en-GB" sz="2800" b="1" kern="0" dirty="0" err="1">
              <a:latin typeface="+mn-lt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19565E4-A2AC-4F3C-85A6-71DA52941070}"/>
              </a:ext>
            </a:extLst>
          </p:cNvPr>
          <p:cNvSpPr/>
          <p:nvPr/>
        </p:nvSpPr>
        <p:spPr>
          <a:xfrm>
            <a:off x="3542881" y="2324503"/>
            <a:ext cx="1418978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GB" sz="1400" b="1" dirty="0">
                <a:hlinkClick r:id="rId7"/>
              </a:rPr>
              <a:t>PTEN</a:t>
            </a:r>
            <a:r>
              <a:rPr lang="en-GB" sz="1400" b="1" dirty="0"/>
              <a:t> (human)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36765F9-A1F0-4796-BB2B-4A2501B7A6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39487" y="1366981"/>
            <a:ext cx="1555136" cy="219815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5E3B862-DBBE-4ED1-AF5B-B0CD6596892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47078" y="1366981"/>
            <a:ext cx="1995466" cy="219363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E0E571A-46A1-4C59-9732-9B217720133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94998" y="1366982"/>
            <a:ext cx="1920913" cy="226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4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B7B160-BC48-4F8B-BAEC-E2715DF367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GO Slims</a:t>
            </a:r>
            <a:r>
              <a:rPr lang="en-US" dirty="0"/>
              <a:t> – collection of terms that cover a specific area/application</a:t>
            </a:r>
          </a:p>
          <a:p>
            <a:pPr lvl="1"/>
            <a:r>
              <a:rPr lang="en-US" dirty="0"/>
              <a:t>Usually fairly high level terms</a:t>
            </a:r>
          </a:p>
          <a:p>
            <a:pPr lvl="1"/>
            <a:r>
              <a:rPr lang="en-US" dirty="0"/>
              <a:t>Terms don’t overlap (that much)</a:t>
            </a:r>
          </a:p>
          <a:p>
            <a:pPr lvl="1"/>
            <a:r>
              <a:rPr lang="en-US" dirty="0"/>
              <a:t>Limited number of terms</a:t>
            </a:r>
          </a:p>
          <a:p>
            <a:pPr lvl="1"/>
            <a:endParaRPr lang="hu-HU" dirty="0"/>
          </a:p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44FEB95-7064-44CF-9536-612E377C9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Slims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E73BE72-FFC3-4C23-AB5F-1A93A021E3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8364" y="1975955"/>
            <a:ext cx="4422971" cy="4201010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2D10F1F-4029-4957-AB89-26E8714012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258550"/>
              </p:ext>
            </p:extLst>
          </p:nvPr>
        </p:nvGraphicFramePr>
        <p:xfrm>
          <a:off x="424873" y="3573702"/>
          <a:ext cx="5218545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0618">
                  <a:extLst>
                    <a:ext uri="{9D8B030D-6E8A-4147-A177-3AD203B41FA5}">
                      <a16:colId xmlns:a16="http://schemas.microsoft.com/office/drawing/2014/main" val="3701288161"/>
                    </a:ext>
                  </a:extLst>
                </a:gridCol>
                <a:gridCol w="1533236">
                  <a:extLst>
                    <a:ext uri="{9D8B030D-6E8A-4147-A177-3AD203B41FA5}">
                      <a16:colId xmlns:a16="http://schemas.microsoft.com/office/drawing/2014/main" val="869846391"/>
                    </a:ext>
                  </a:extLst>
                </a:gridCol>
                <a:gridCol w="1394691">
                  <a:extLst>
                    <a:ext uri="{9D8B030D-6E8A-4147-A177-3AD203B41FA5}">
                      <a16:colId xmlns:a16="http://schemas.microsoft.com/office/drawing/2014/main" val="3578451008"/>
                    </a:ext>
                  </a:extLst>
                </a:gridCol>
              </a:tblGrid>
              <a:tr h="295756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Number of terms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Full GO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Generic GO slim</a:t>
                      </a:r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204387"/>
                  </a:ext>
                </a:extLst>
              </a:tr>
              <a:tr h="295756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Biological process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28 890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70</a:t>
                      </a:r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6949020"/>
                  </a:ext>
                </a:extLst>
              </a:tr>
              <a:tr h="295756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Molecular function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11 178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39</a:t>
                      </a:r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8647311"/>
                  </a:ext>
                </a:extLst>
              </a:tr>
              <a:tr h="295756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Cellular component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4 196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33</a:t>
                      </a:r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19167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225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B7B160-BC48-4F8B-BAEC-E2715DF367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Mapping to slims (the concept)</a:t>
            </a:r>
            <a:endParaRPr lang="hu-HU" dirty="0"/>
          </a:p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44FEB95-7064-44CF-9536-612E377C9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68" y="93786"/>
            <a:ext cx="11235267" cy="1066148"/>
          </a:xfrm>
        </p:spPr>
        <p:txBody>
          <a:bodyPr/>
          <a:lstStyle/>
          <a:p>
            <a:r>
              <a:rPr lang="en-US" dirty="0"/>
              <a:t>GO Slims</a:t>
            </a:r>
            <a:endParaRPr lang="en-GB" dirty="0"/>
          </a:p>
        </p:txBody>
      </p:sp>
      <p:sp>
        <p:nvSpPr>
          <p:cNvPr id="4" name="Ellipszis 5">
            <a:extLst>
              <a:ext uri="{FF2B5EF4-FFF2-40B4-BE49-F238E27FC236}">
                <a16:creationId xmlns:a16="http://schemas.microsoft.com/office/drawing/2014/main" id="{722688B9-A11E-440A-9381-85D0908AD8C1}"/>
              </a:ext>
            </a:extLst>
          </p:cNvPr>
          <p:cNvSpPr/>
          <p:nvPr/>
        </p:nvSpPr>
        <p:spPr>
          <a:xfrm>
            <a:off x="5402904" y="2091349"/>
            <a:ext cx="208230" cy="22633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Ellipszis 6">
            <a:extLst>
              <a:ext uri="{FF2B5EF4-FFF2-40B4-BE49-F238E27FC236}">
                <a16:creationId xmlns:a16="http://schemas.microsoft.com/office/drawing/2014/main" id="{450BB54B-0C8E-4365-8B83-16C9D102BFC0}"/>
              </a:ext>
            </a:extLst>
          </p:cNvPr>
          <p:cNvSpPr/>
          <p:nvPr/>
        </p:nvSpPr>
        <p:spPr>
          <a:xfrm>
            <a:off x="4541317" y="2895593"/>
            <a:ext cx="208230" cy="22633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Ellipszis 7">
            <a:extLst>
              <a:ext uri="{FF2B5EF4-FFF2-40B4-BE49-F238E27FC236}">
                <a16:creationId xmlns:a16="http://schemas.microsoft.com/office/drawing/2014/main" id="{9FBB009A-420D-4C9E-BBA8-0D0924D4E40A}"/>
              </a:ext>
            </a:extLst>
          </p:cNvPr>
          <p:cNvSpPr/>
          <p:nvPr/>
        </p:nvSpPr>
        <p:spPr>
          <a:xfrm>
            <a:off x="5399891" y="2894091"/>
            <a:ext cx="208230" cy="22633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Ellipszis 8">
            <a:extLst>
              <a:ext uri="{FF2B5EF4-FFF2-40B4-BE49-F238E27FC236}">
                <a16:creationId xmlns:a16="http://schemas.microsoft.com/office/drawing/2014/main" id="{0C6C79BD-61E3-46B2-A9E5-6C3142B750CD}"/>
              </a:ext>
            </a:extLst>
          </p:cNvPr>
          <p:cNvSpPr/>
          <p:nvPr/>
        </p:nvSpPr>
        <p:spPr>
          <a:xfrm>
            <a:off x="6267507" y="2892583"/>
            <a:ext cx="208230" cy="22633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" name="Ellipszis 9">
            <a:extLst>
              <a:ext uri="{FF2B5EF4-FFF2-40B4-BE49-F238E27FC236}">
                <a16:creationId xmlns:a16="http://schemas.microsoft.com/office/drawing/2014/main" id="{55A62AD7-E130-4FE2-A649-A37DF3A14BD3}"/>
              </a:ext>
            </a:extLst>
          </p:cNvPr>
          <p:cNvSpPr/>
          <p:nvPr/>
        </p:nvSpPr>
        <p:spPr>
          <a:xfrm>
            <a:off x="3688790" y="4170616"/>
            <a:ext cx="208230" cy="22633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Ellipszis 10">
            <a:extLst>
              <a:ext uri="{FF2B5EF4-FFF2-40B4-BE49-F238E27FC236}">
                <a16:creationId xmlns:a16="http://schemas.microsoft.com/office/drawing/2014/main" id="{EED2AFCB-97DC-4995-880F-4D7924845001}"/>
              </a:ext>
            </a:extLst>
          </p:cNvPr>
          <p:cNvSpPr/>
          <p:nvPr/>
        </p:nvSpPr>
        <p:spPr>
          <a:xfrm>
            <a:off x="4547364" y="4169114"/>
            <a:ext cx="208230" cy="22633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" name="Ellipszis 11">
            <a:extLst>
              <a:ext uri="{FF2B5EF4-FFF2-40B4-BE49-F238E27FC236}">
                <a16:creationId xmlns:a16="http://schemas.microsoft.com/office/drawing/2014/main" id="{79D9B54A-0FC0-420D-9BF3-D65929BDBF51}"/>
              </a:ext>
            </a:extLst>
          </p:cNvPr>
          <p:cNvSpPr/>
          <p:nvPr/>
        </p:nvSpPr>
        <p:spPr>
          <a:xfrm>
            <a:off x="5414980" y="4167606"/>
            <a:ext cx="208230" cy="22633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" name="Ellipszis 12">
            <a:extLst>
              <a:ext uri="{FF2B5EF4-FFF2-40B4-BE49-F238E27FC236}">
                <a16:creationId xmlns:a16="http://schemas.microsoft.com/office/drawing/2014/main" id="{8D52E22D-8B3E-4562-91C9-E5ECBB4DEA4A}"/>
              </a:ext>
            </a:extLst>
          </p:cNvPr>
          <p:cNvSpPr/>
          <p:nvPr/>
        </p:nvSpPr>
        <p:spPr>
          <a:xfrm>
            <a:off x="6266027" y="4167608"/>
            <a:ext cx="208230" cy="22633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4" name="Ellipszis 13">
            <a:extLst>
              <a:ext uri="{FF2B5EF4-FFF2-40B4-BE49-F238E27FC236}">
                <a16:creationId xmlns:a16="http://schemas.microsoft.com/office/drawing/2014/main" id="{1A27C732-08B4-4D04-AE15-94D6E58EC1E7}"/>
              </a:ext>
            </a:extLst>
          </p:cNvPr>
          <p:cNvSpPr/>
          <p:nvPr/>
        </p:nvSpPr>
        <p:spPr>
          <a:xfrm>
            <a:off x="7133643" y="4166100"/>
            <a:ext cx="208230" cy="22633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15" name="Egyenes összekötő 15">
            <a:extLst>
              <a:ext uri="{FF2B5EF4-FFF2-40B4-BE49-F238E27FC236}">
                <a16:creationId xmlns:a16="http://schemas.microsoft.com/office/drawing/2014/main" id="{D47DF5F4-B651-40CD-82FC-6AF7B5BCBB86}"/>
              </a:ext>
            </a:extLst>
          </p:cNvPr>
          <p:cNvCxnSpPr>
            <a:stCxn id="4" idx="4"/>
            <a:endCxn id="8" idx="0"/>
          </p:cNvCxnSpPr>
          <p:nvPr/>
        </p:nvCxnSpPr>
        <p:spPr>
          <a:xfrm flipH="1">
            <a:off x="5504006" y="2317686"/>
            <a:ext cx="3013" cy="5764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Egyenes összekötő 16">
            <a:extLst>
              <a:ext uri="{FF2B5EF4-FFF2-40B4-BE49-F238E27FC236}">
                <a16:creationId xmlns:a16="http://schemas.microsoft.com/office/drawing/2014/main" id="{EDCD9BC7-9FA9-4232-B9D1-FABE2EE85FA9}"/>
              </a:ext>
            </a:extLst>
          </p:cNvPr>
          <p:cNvCxnSpPr>
            <a:stCxn id="4" idx="4"/>
            <a:endCxn id="9" idx="0"/>
          </p:cNvCxnSpPr>
          <p:nvPr/>
        </p:nvCxnSpPr>
        <p:spPr>
          <a:xfrm>
            <a:off x="5507019" y="2317686"/>
            <a:ext cx="864603" cy="5748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Egyenes összekötő 19">
            <a:extLst>
              <a:ext uri="{FF2B5EF4-FFF2-40B4-BE49-F238E27FC236}">
                <a16:creationId xmlns:a16="http://schemas.microsoft.com/office/drawing/2014/main" id="{3AB11F24-7EC3-4AE4-B7B1-7A79805CE6FE}"/>
              </a:ext>
            </a:extLst>
          </p:cNvPr>
          <p:cNvCxnSpPr>
            <a:stCxn id="4" idx="4"/>
            <a:endCxn id="7" idx="0"/>
          </p:cNvCxnSpPr>
          <p:nvPr/>
        </p:nvCxnSpPr>
        <p:spPr>
          <a:xfrm flipH="1">
            <a:off x="4645432" y="2317686"/>
            <a:ext cx="861587" cy="57790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Egyenes összekötő 22">
            <a:extLst>
              <a:ext uri="{FF2B5EF4-FFF2-40B4-BE49-F238E27FC236}">
                <a16:creationId xmlns:a16="http://schemas.microsoft.com/office/drawing/2014/main" id="{4254DADC-4212-455C-8444-D82F33A2EAF1}"/>
              </a:ext>
            </a:extLst>
          </p:cNvPr>
          <p:cNvCxnSpPr>
            <a:stCxn id="10" idx="0"/>
            <a:endCxn id="7" idx="4"/>
          </p:cNvCxnSpPr>
          <p:nvPr/>
        </p:nvCxnSpPr>
        <p:spPr>
          <a:xfrm flipV="1">
            <a:off x="3792905" y="3121930"/>
            <a:ext cx="852527" cy="10486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Egyenes összekötő 25">
            <a:extLst>
              <a:ext uri="{FF2B5EF4-FFF2-40B4-BE49-F238E27FC236}">
                <a16:creationId xmlns:a16="http://schemas.microsoft.com/office/drawing/2014/main" id="{B96B28FD-DFBA-44D6-BF8F-A23CAA91117A}"/>
              </a:ext>
            </a:extLst>
          </p:cNvPr>
          <p:cNvCxnSpPr>
            <a:stCxn id="11" idx="0"/>
            <a:endCxn id="7" idx="4"/>
          </p:cNvCxnSpPr>
          <p:nvPr/>
        </p:nvCxnSpPr>
        <p:spPr>
          <a:xfrm flipH="1" flipV="1">
            <a:off x="4645432" y="3121930"/>
            <a:ext cx="6047" cy="10471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Egyenes összekötő 28">
            <a:extLst>
              <a:ext uri="{FF2B5EF4-FFF2-40B4-BE49-F238E27FC236}">
                <a16:creationId xmlns:a16="http://schemas.microsoft.com/office/drawing/2014/main" id="{16E6BA64-FF5C-4584-A13B-7C499277CA53}"/>
              </a:ext>
            </a:extLst>
          </p:cNvPr>
          <p:cNvCxnSpPr>
            <a:stCxn id="12" idx="0"/>
            <a:endCxn id="8" idx="4"/>
          </p:cNvCxnSpPr>
          <p:nvPr/>
        </p:nvCxnSpPr>
        <p:spPr>
          <a:xfrm flipH="1" flipV="1">
            <a:off x="5504006" y="3120428"/>
            <a:ext cx="15089" cy="104717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Egyenes összekötő 31">
            <a:extLst>
              <a:ext uri="{FF2B5EF4-FFF2-40B4-BE49-F238E27FC236}">
                <a16:creationId xmlns:a16="http://schemas.microsoft.com/office/drawing/2014/main" id="{131D476B-A06B-4542-B2B0-95089FF6B0FC}"/>
              </a:ext>
            </a:extLst>
          </p:cNvPr>
          <p:cNvCxnSpPr>
            <a:stCxn id="13" idx="0"/>
            <a:endCxn id="8" idx="4"/>
          </p:cNvCxnSpPr>
          <p:nvPr/>
        </p:nvCxnSpPr>
        <p:spPr>
          <a:xfrm flipH="1" flipV="1">
            <a:off x="5504006" y="3120428"/>
            <a:ext cx="866136" cy="10471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Egyenes összekötő 34">
            <a:extLst>
              <a:ext uri="{FF2B5EF4-FFF2-40B4-BE49-F238E27FC236}">
                <a16:creationId xmlns:a16="http://schemas.microsoft.com/office/drawing/2014/main" id="{A54922B9-77F3-458C-AD09-0B3C8615EF58}"/>
              </a:ext>
            </a:extLst>
          </p:cNvPr>
          <p:cNvCxnSpPr>
            <a:stCxn id="14" idx="0"/>
            <a:endCxn id="9" idx="4"/>
          </p:cNvCxnSpPr>
          <p:nvPr/>
        </p:nvCxnSpPr>
        <p:spPr>
          <a:xfrm flipH="1" flipV="1">
            <a:off x="6371622" y="3118920"/>
            <a:ext cx="866136" cy="10471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Ellipszis 37">
            <a:extLst>
              <a:ext uri="{FF2B5EF4-FFF2-40B4-BE49-F238E27FC236}">
                <a16:creationId xmlns:a16="http://schemas.microsoft.com/office/drawing/2014/main" id="{B7DC3A78-9739-4E90-92B5-4EE532D9DA3E}"/>
              </a:ext>
            </a:extLst>
          </p:cNvPr>
          <p:cNvSpPr/>
          <p:nvPr/>
        </p:nvSpPr>
        <p:spPr>
          <a:xfrm>
            <a:off x="2836264" y="5481854"/>
            <a:ext cx="208230" cy="22633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4" name="Ellipszis 38">
            <a:extLst>
              <a:ext uri="{FF2B5EF4-FFF2-40B4-BE49-F238E27FC236}">
                <a16:creationId xmlns:a16="http://schemas.microsoft.com/office/drawing/2014/main" id="{B9961035-EFF1-48CE-BDA7-51EC8FA3F4B4}"/>
              </a:ext>
            </a:extLst>
          </p:cNvPr>
          <p:cNvSpPr/>
          <p:nvPr/>
        </p:nvSpPr>
        <p:spPr>
          <a:xfrm>
            <a:off x="3694838" y="5480352"/>
            <a:ext cx="208230" cy="22633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5" name="Ellipszis 39">
            <a:extLst>
              <a:ext uri="{FF2B5EF4-FFF2-40B4-BE49-F238E27FC236}">
                <a16:creationId xmlns:a16="http://schemas.microsoft.com/office/drawing/2014/main" id="{CE18AE7D-C35E-4BA2-B559-02B5EF18B225}"/>
              </a:ext>
            </a:extLst>
          </p:cNvPr>
          <p:cNvSpPr/>
          <p:nvPr/>
        </p:nvSpPr>
        <p:spPr>
          <a:xfrm>
            <a:off x="4562454" y="5478844"/>
            <a:ext cx="208230" cy="22633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6" name="Ellipszis 40">
            <a:extLst>
              <a:ext uri="{FF2B5EF4-FFF2-40B4-BE49-F238E27FC236}">
                <a16:creationId xmlns:a16="http://schemas.microsoft.com/office/drawing/2014/main" id="{EB635754-77D6-44BA-9E70-1B674D077F48}"/>
              </a:ext>
            </a:extLst>
          </p:cNvPr>
          <p:cNvSpPr/>
          <p:nvPr/>
        </p:nvSpPr>
        <p:spPr>
          <a:xfrm>
            <a:off x="5413501" y="5478846"/>
            <a:ext cx="208230" cy="22633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7" name="Ellipszis 41">
            <a:extLst>
              <a:ext uri="{FF2B5EF4-FFF2-40B4-BE49-F238E27FC236}">
                <a16:creationId xmlns:a16="http://schemas.microsoft.com/office/drawing/2014/main" id="{667BF0FE-FC70-459A-A57A-5463847531B5}"/>
              </a:ext>
            </a:extLst>
          </p:cNvPr>
          <p:cNvSpPr/>
          <p:nvPr/>
        </p:nvSpPr>
        <p:spPr>
          <a:xfrm>
            <a:off x="6281117" y="5477338"/>
            <a:ext cx="208230" cy="22633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8" name="Ellipszis 42">
            <a:extLst>
              <a:ext uri="{FF2B5EF4-FFF2-40B4-BE49-F238E27FC236}">
                <a16:creationId xmlns:a16="http://schemas.microsoft.com/office/drawing/2014/main" id="{581C64AC-A236-47CC-A37C-5A022D43DE5B}"/>
              </a:ext>
            </a:extLst>
          </p:cNvPr>
          <p:cNvSpPr/>
          <p:nvPr/>
        </p:nvSpPr>
        <p:spPr>
          <a:xfrm>
            <a:off x="7132164" y="5485784"/>
            <a:ext cx="208230" cy="22633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9" name="Ellipszis 43">
            <a:extLst>
              <a:ext uri="{FF2B5EF4-FFF2-40B4-BE49-F238E27FC236}">
                <a16:creationId xmlns:a16="http://schemas.microsoft.com/office/drawing/2014/main" id="{1DB68E98-091F-4146-AB52-5AF25F5BE913}"/>
              </a:ext>
            </a:extLst>
          </p:cNvPr>
          <p:cNvSpPr/>
          <p:nvPr/>
        </p:nvSpPr>
        <p:spPr>
          <a:xfrm>
            <a:off x="7999780" y="5484276"/>
            <a:ext cx="208230" cy="22633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30" name="Egyenes összekötő 44">
            <a:extLst>
              <a:ext uri="{FF2B5EF4-FFF2-40B4-BE49-F238E27FC236}">
                <a16:creationId xmlns:a16="http://schemas.microsoft.com/office/drawing/2014/main" id="{EA6DC8C1-1E31-4BE2-ACE6-7A3D29853B51}"/>
              </a:ext>
            </a:extLst>
          </p:cNvPr>
          <p:cNvCxnSpPr>
            <a:stCxn id="23" idx="0"/>
            <a:endCxn id="10" idx="4"/>
          </p:cNvCxnSpPr>
          <p:nvPr/>
        </p:nvCxnSpPr>
        <p:spPr>
          <a:xfrm flipV="1">
            <a:off x="2940379" y="4396953"/>
            <a:ext cx="852526" cy="108490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Egyenes összekötő 47">
            <a:extLst>
              <a:ext uri="{FF2B5EF4-FFF2-40B4-BE49-F238E27FC236}">
                <a16:creationId xmlns:a16="http://schemas.microsoft.com/office/drawing/2014/main" id="{25F7F6E7-4655-44CF-8D28-005CEB9664AF}"/>
              </a:ext>
            </a:extLst>
          </p:cNvPr>
          <p:cNvCxnSpPr>
            <a:stCxn id="24" idx="0"/>
            <a:endCxn id="11" idx="4"/>
          </p:cNvCxnSpPr>
          <p:nvPr/>
        </p:nvCxnSpPr>
        <p:spPr>
          <a:xfrm flipV="1">
            <a:off x="3798953" y="4395451"/>
            <a:ext cx="852526" cy="108490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Egyenes összekötő 50">
            <a:extLst>
              <a:ext uri="{FF2B5EF4-FFF2-40B4-BE49-F238E27FC236}">
                <a16:creationId xmlns:a16="http://schemas.microsoft.com/office/drawing/2014/main" id="{B62239C1-2366-4080-B22E-050413909D5C}"/>
              </a:ext>
            </a:extLst>
          </p:cNvPr>
          <p:cNvCxnSpPr>
            <a:stCxn id="25" idx="0"/>
            <a:endCxn id="11" idx="4"/>
          </p:cNvCxnSpPr>
          <p:nvPr/>
        </p:nvCxnSpPr>
        <p:spPr>
          <a:xfrm flipH="1" flipV="1">
            <a:off x="4651479" y="4395451"/>
            <a:ext cx="15090" cy="108339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Egyenes összekötő 53">
            <a:extLst>
              <a:ext uri="{FF2B5EF4-FFF2-40B4-BE49-F238E27FC236}">
                <a16:creationId xmlns:a16="http://schemas.microsoft.com/office/drawing/2014/main" id="{92FA9BBE-2C43-4735-A35E-FED8FC21A589}"/>
              </a:ext>
            </a:extLst>
          </p:cNvPr>
          <p:cNvCxnSpPr>
            <a:stCxn id="26" idx="0"/>
            <a:endCxn id="11" idx="4"/>
          </p:cNvCxnSpPr>
          <p:nvPr/>
        </p:nvCxnSpPr>
        <p:spPr>
          <a:xfrm flipH="1" flipV="1">
            <a:off x="4651479" y="4395451"/>
            <a:ext cx="866137" cy="108339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Egyenes összekötő 56">
            <a:extLst>
              <a:ext uri="{FF2B5EF4-FFF2-40B4-BE49-F238E27FC236}">
                <a16:creationId xmlns:a16="http://schemas.microsoft.com/office/drawing/2014/main" id="{7ACDC4E7-D050-4414-A5AE-404C72E90842}"/>
              </a:ext>
            </a:extLst>
          </p:cNvPr>
          <p:cNvCxnSpPr>
            <a:stCxn id="27" idx="0"/>
            <a:endCxn id="13" idx="4"/>
          </p:cNvCxnSpPr>
          <p:nvPr/>
        </p:nvCxnSpPr>
        <p:spPr>
          <a:xfrm flipH="1" flipV="1">
            <a:off x="6370142" y="4393945"/>
            <a:ext cx="15090" cy="108339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Egyenes összekötő 59">
            <a:extLst>
              <a:ext uri="{FF2B5EF4-FFF2-40B4-BE49-F238E27FC236}">
                <a16:creationId xmlns:a16="http://schemas.microsoft.com/office/drawing/2014/main" id="{A0F06CEA-E939-42B3-8230-B84D895FF02E}"/>
              </a:ext>
            </a:extLst>
          </p:cNvPr>
          <p:cNvCxnSpPr>
            <a:stCxn id="28" idx="0"/>
            <a:endCxn id="14" idx="4"/>
          </p:cNvCxnSpPr>
          <p:nvPr/>
        </p:nvCxnSpPr>
        <p:spPr>
          <a:xfrm flipV="1">
            <a:off x="7236279" y="4392437"/>
            <a:ext cx="1479" cy="10933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Egyenes összekötő 62">
            <a:extLst>
              <a:ext uri="{FF2B5EF4-FFF2-40B4-BE49-F238E27FC236}">
                <a16:creationId xmlns:a16="http://schemas.microsoft.com/office/drawing/2014/main" id="{3B3F8D47-0572-4BCE-A615-24D578D9478D}"/>
              </a:ext>
            </a:extLst>
          </p:cNvPr>
          <p:cNvCxnSpPr>
            <a:stCxn id="29" idx="0"/>
            <a:endCxn id="14" idx="4"/>
          </p:cNvCxnSpPr>
          <p:nvPr/>
        </p:nvCxnSpPr>
        <p:spPr>
          <a:xfrm flipH="1" flipV="1">
            <a:off x="7237758" y="4392437"/>
            <a:ext cx="866137" cy="109183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Ellipszis 65">
            <a:extLst>
              <a:ext uri="{FF2B5EF4-FFF2-40B4-BE49-F238E27FC236}">
                <a16:creationId xmlns:a16="http://schemas.microsoft.com/office/drawing/2014/main" id="{9BA497AF-B8A7-4207-B4BA-FC045FF679E6}"/>
              </a:ext>
            </a:extLst>
          </p:cNvPr>
          <p:cNvSpPr/>
          <p:nvPr/>
        </p:nvSpPr>
        <p:spPr>
          <a:xfrm>
            <a:off x="8149849" y="1431347"/>
            <a:ext cx="208230" cy="22633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8" name="Ellipszis 66">
            <a:extLst>
              <a:ext uri="{FF2B5EF4-FFF2-40B4-BE49-F238E27FC236}">
                <a16:creationId xmlns:a16="http://schemas.microsoft.com/office/drawing/2014/main" id="{4A823866-B5F7-4065-AAD6-47D9A4260142}"/>
              </a:ext>
            </a:extLst>
          </p:cNvPr>
          <p:cNvSpPr/>
          <p:nvPr/>
        </p:nvSpPr>
        <p:spPr>
          <a:xfrm>
            <a:off x="8149849" y="1725290"/>
            <a:ext cx="208230" cy="22633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9" name="Szövegdoboz 67">
            <a:extLst>
              <a:ext uri="{FF2B5EF4-FFF2-40B4-BE49-F238E27FC236}">
                <a16:creationId xmlns:a16="http://schemas.microsoft.com/office/drawing/2014/main" id="{104B93CB-E12C-476C-962F-69B090AA5AA7}"/>
              </a:ext>
            </a:extLst>
          </p:cNvPr>
          <p:cNvSpPr txBox="1"/>
          <p:nvPr/>
        </p:nvSpPr>
        <p:spPr>
          <a:xfrm>
            <a:off x="8368601" y="1372503"/>
            <a:ext cx="31213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terms included in the slim</a:t>
            </a:r>
          </a:p>
          <a:p>
            <a:r>
              <a:rPr lang="en-US" sz="1800" dirty="0"/>
              <a:t>terms attached to the protein</a:t>
            </a:r>
          </a:p>
          <a:p>
            <a:r>
              <a:rPr lang="en-US" sz="1800" dirty="0"/>
              <a:t>mapping annotations</a:t>
            </a:r>
            <a:endParaRPr lang="hu-HU" sz="1800" dirty="0"/>
          </a:p>
        </p:txBody>
      </p:sp>
      <p:cxnSp>
        <p:nvCxnSpPr>
          <p:cNvPr id="40" name="Görbe összekötő 69">
            <a:extLst>
              <a:ext uri="{FF2B5EF4-FFF2-40B4-BE49-F238E27FC236}">
                <a16:creationId xmlns:a16="http://schemas.microsoft.com/office/drawing/2014/main" id="{F9153697-B825-4FEE-8799-0837061882AC}"/>
              </a:ext>
            </a:extLst>
          </p:cNvPr>
          <p:cNvCxnSpPr/>
          <p:nvPr/>
        </p:nvCxnSpPr>
        <p:spPr>
          <a:xfrm rot="5400000" flipH="1" flipV="1">
            <a:off x="2413769" y="3399574"/>
            <a:ext cx="2473092" cy="1600938"/>
          </a:xfrm>
          <a:prstGeom prst="curved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Görbe összekötő 72">
            <a:extLst>
              <a:ext uri="{FF2B5EF4-FFF2-40B4-BE49-F238E27FC236}">
                <a16:creationId xmlns:a16="http://schemas.microsoft.com/office/drawing/2014/main" id="{AD41742A-11B2-4F37-B6BC-FACCECBBD691}"/>
              </a:ext>
            </a:extLst>
          </p:cNvPr>
          <p:cNvCxnSpPr/>
          <p:nvPr/>
        </p:nvCxnSpPr>
        <p:spPr>
          <a:xfrm flipH="1" flipV="1">
            <a:off x="4771581" y="3008762"/>
            <a:ext cx="6047" cy="1273521"/>
          </a:xfrm>
          <a:prstGeom prst="curvedConnector3">
            <a:avLst>
              <a:gd name="adj1" fmla="val -3780387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Görbe összekötő 75">
            <a:extLst>
              <a:ext uri="{FF2B5EF4-FFF2-40B4-BE49-F238E27FC236}">
                <a16:creationId xmlns:a16="http://schemas.microsoft.com/office/drawing/2014/main" id="{254CF377-E88D-4394-910C-5E195A0601E2}"/>
              </a:ext>
            </a:extLst>
          </p:cNvPr>
          <p:cNvCxnSpPr/>
          <p:nvPr/>
        </p:nvCxnSpPr>
        <p:spPr>
          <a:xfrm rot="16200000" flipV="1">
            <a:off x="5427064" y="3170211"/>
            <a:ext cx="1160348" cy="762021"/>
          </a:xfrm>
          <a:prstGeom prst="curved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3" name="Szövegdoboz 78">
            <a:extLst>
              <a:ext uri="{FF2B5EF4-FFF2-40B4-BE49-F238E27FC236}">
                <a16:creationId xmlns:a16="http://schemas.microsoft.com/office/drawing/2014/main" id="{274FB970-6823-4573-8527-6347C561EDA6}"/>
              </a:ext>
            </a:extLst>
          </p:cNvPr>
          <p:cNvSpPr txBox="1"/>
          <p:nvPr/>
        </p:nvSpPr>
        <p:spPr>
          <a:xfrm>
            <a:off x="7276966" y="5893808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lost</a:t>
            </a:r>
            <a:endParaRPr lang="hu-HU" sz="1800" b="1" dirty="0"/>
          </a:p>
        </p:txBody>
      </p:sp>
      <p:cxnSp>
        <p:nvCxnSpPr>
          <p:cNvPr id="44" name="Görbe összekötő 79">
            <a:extLst>
              <a:ext uri="{FF2B5EF4-FFF2-40B4-BE49-F238E27FC236}">
                <a16:creationId xmlns:a16="http://schemas.microsoft.com/office/drawing/2014/main" id="{19002C9A-7C74-4075-BFE6-B2E300CEE96F}"/>
              </a:ext>
            </a:extLst>
          </p:cNvPr>
          <p:cNvCxnSpPr/>
          <p:nvPr/>
        </p:nvCxnSpPr>
        <p:spPr>
          <a:xfrm rot="16200000" flipV="1">
            <a:off x="7348861" y="5644805"/>
            <a:ext cx="294855" cy="203152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Görbe összekötő 82">
            <a:extLst>
              <a:ext uri="{FF2B5EF4-FFF2-40B4-BE49-F238E27FC236}">
                <a16:creationId xmlns:a16="http://schemas.microsoft.com/office/drawing/2014/main" id="{E5340EE8-BADA-4214-A860-AAE10B9F14AE}"/>
              </a:ext>
            </a:extLst>
          </p:cNvPr>
          <p:cNvCxnSpPr>
            <a:cxnSpLocks/>
          </p:cNvCxnSpPr>
          <p:nvPr/>
        </p:nvCxnSpPr>
        <p:spPr>
          <a:xfrm>
            <a:off x="8060831" y="2114588"/>
            <a:ext cx="342983" cy="1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6" name="Téglalap 85">
            <a:extLst>
              <a:ext uri="{FF2B5EF4-FFF2-40B4-BE49-F238E27FC236}">
                <a16:creationId xmlns:a16="http://schemas.microsoft.com/office/drawing/2014/main" id="{01635435-B02B-417A-9EB6-C714F2EA4C97}"/>
              </a:ext>
            </a:extLst>
          </p:cNvPr>
          <p:cNvSpPr/>
          <p:nvPr/>
        </p:nvSpPr>
        <p:spPr>
          <a:xfrm>
            <a:off x="7869175" y="1196258"/>
            <a:ext cx="3703990" cy="122071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8" name="Szövegdoboz 78">
            <a:extLst>
              <a:ext uri="{FF2B5EF4-FFF2-40B4-BE49-F238E27FC236}">
                <a16:creationId xmlns:a16="http://schemas.microsoft.com/office/drawing/2014/main" id="{AFA064B0-6B29-43A9-AF2B-2A240CAC5056}"/>
              </a:ext>
            </a:extLst>
          </p:cNvPr>
          <p:cNvSpPr txBox="1"/>
          <p:nvPr/>
        </p:nvSpPr>
        <p:spPr>
          <a:xfrm>
            <a:off x="7105688" y="2955399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lost</a:t>
            </a:r>
            <a:endParaRPr lang="hu-HU" sz="1800" b="1" dirty="0"/>
          </a:p>
        </p:txBody>
      </p:sp>
      <p:cxnSp>
        <p:nvCxnSpPr>
          <p:cNvPr id="49" name="Görbe összekötő 79">
            <a:extLst>
              <a:ext uri="{FF2B5EF4-FFF2-40B4-BE49-F238E27FC236}">
                <a16:creationId xmlns:a16="http://schemas.microsoft.com/office/drawing/2014/main" id="{F4D7CFE5-2321-4556-B6D6-19BAAA259F10}"/>
              </a:ext>
            </a:extLst>
          </p:cNvPr>
          <p:cNvCxnSpPr>
            <a:cxnSpLocks/>
          </p:cNvCxnSpPr>
          <p:nvPr/>
        </p:nvCxnSpPr>
        <p:spPr>
          <a:xfrm rot="10800000">
            <a:off x="6715840" y="3017386"/>
            <a:ext cx="416325" cy="16494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F0C9C7EC-335D-4DDE-B8CB-BCAA8231CAC5}"/>
              </a:ext>
            </a:extLst>
          </p:cNvPr>
          <p:cNvSpPr txBox="1"/>
          <p:nvPr/>
        </p:nvSpPr>
        <p:spPr bwMode="auto">
          <a:xfrm>
            <a:off x="732876" y="6012254"/>
            <a:ext cx="5529376" cy="458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800" b="1" kern="0" dirty="0">
                <a:latin typeface="+mn-lt"/>
              </a:rPr>
              <a:t>Information loss is inherent to mapping to slims!</a:t>
            </a:r>
            <a:endParaRPr lang="en-GB" sz="1800" b="1" kern="0" dirty="0" err="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007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8" grpId="0"/>
      <p:bldP spid="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7EE9777D-FD9E-4388-BDCC-29966048F1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071" y="1607198"/>
            <a:ext cx="11231564" cy="380994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Ontologies - statistics, biases, tools, networks, and interpretation</a:t>
            </a:r>
            <a:endParaRPr lang="hu-HU" b="1" dirty="0"/>
          </a:p>
          <a:p>
            <a:pPr marL="0" indent="0">
              <a:buNone/>
            </a:pPr>
            <a:endParaRPr lang="hu-HU" b="1" dirty="0"/>
          </a:p>
          <a:p>
            <a:pPr marL="0" indent="0">
              <a:buNone/>
            </a:pPr>
            <a:r>
              <a:rPr lang="hu-HU" b="1" dirty="0"/>
              <a:t>Day 1</a:t>
            </a:r>
            <a:r>
              <a:rPr lang="en-US" b="1" dirty="0"/>
              <a:t>	|  </a:t>
            </a:r>
            <a:r>
              <a:rPr lang="en-US" dirty="0"/>
              <a:t>Gene Ontology: theory, tools and applications</a:t>
            </a:r>
            <a:r>
              <a:rPr lang="hu-HU" b="1" dirty="0"/>
              <a:t>	</a:t>
            </a:r>
            <a:r>
              <a:rPr lang="en-US" b="1" dirty="0"/>
              <a:t>|	B</a:t>
            </a:r>
            <a:r>
              <a:rPr lang="hu-HU" b="1" dirty="0"/>
              <a:t>á</a:t>
            </a:r>
            <a:r>
              <a:rPr lang="en-US" b="1" dirty="0"/>
              <a:t>lint M</a:t>
            </a:r>
            <a:r>
              <a:rPr lang="hu-HU" b="1" dirty="0"/>
              <a:t>é</a:t>
            </a:r>
            <a:r>
              <a:rPr lang="en-US" b="1" dirty="0" err="1"/>
              <a:t>sz</a:t>
            </a:r>
            <a:r>
              <a:rPr lang="hu-HU" b="1" dirty="0"/>
              <a:t>á</a:t>
            </a:r>
            <a:r>
              <a:rPr lang="en-US" b="1" dirty="0" err="1"/>
              <a:t>ros</a:t>
            </a: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hu-HU" b="1" dirty="0"/>
              <a:t>Day </a:t>
            </a:r>
            <a:r>
              <a:rPr lang="en-US" b="1" dirty="0"/>
              <a:t>2	|  </a:t>
            </a:r>
            <a:r>
              <a:rPr lang="en-GB" dirty="0"/>
              <a:t>Network-based enrichment analysis	</a:t>
            </a:r>
            <a:r>
              <a:rPr lang="hu-HU" b="1" dirty="0"/>
              <a:t>	</a:t>
            </a:r>
            <a:r>
              <a:rPr lang="en-US" b="1" dirty="0"/>
              <a:t>|	Matt </a:t>
            </a:r>
            <a:r>
              <a:rPr lang="en-US" b="1" dirty="0" err="1"/>
              <a:t>Rogon</a:t>
            </a:r>
            <a:endParaRPr lang="hu-HU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hu-HU" b="1" dirty="0"/>
              <a:t>Day </a:t>
            </a:r>
            <a:r>
              <a:rPr lang="en-US" b="1" dirty="0"/>
              <a:t>3	|  </a:t>
            </a:r>
            <a:r>
              <a:rPr lang="en-GB" dirty="0"/>
              <a:t>R-based analysis					</a:t>
            </a:r>
            <a:r>
              <a:rPr lang="en-US" b="1" dirty="0"/>
              <a:t>|	Matt </a:t>
            </a:r>
            <a:r>
              <a:rPr lang="en-US" b="1" dirty="0" err="1"/>
              <a:t>Rogon</a:t>
            </a:r>
            <a:endParaRPr lang="en-GB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hu-HU" b="1" dirty="0"/>
              <a:t>Day </a:t>
            </a:r>
            <a:r>
              <a:rPr lang="en-US" b="1" dirty="0"/>
              <a:t>4	|</a:t>
            </a:r>
            <a:r>
              <a:rPr lang="en-US" dirty="0"/>
              <a:t>  </a:t>
            </a:r>
            <a:r>
              <a:rPr lang="en-GB" dirty="0"/>
              <a:t>Moving beyond standard enrichment techniques</a:t>
            </a:r>
            <a:r>
              <a:rPr lang="hu-HU" b="1" dirty="0"/>
              <a:t>	</a:t>
            </a:r>
            <a:r>
              <a:rPr lang="en-US" b="1" dirty="0"/>
              <a:t>|	B</a:t>
            </a:r>
            <a:r>
              <a:rPr lang="hu-HU" b="1" dirty="0"/>
              <a:t>á</a:t>
            </a:r>
            <a:r>
              <a:rPr lang="en-US" b="1" dirty="0"/>
              <a:t>lint M</a:t>
            </a:r>
            <a:r>
              <a:rPr lang="hu-HU" b="1" dirty="0"/>
              <a:t>é</a:t>
            </a:r>
            <a:r>
              <a:rPr lang="en-US" b="1" dirty="0" err="1"/>
              <a:t>sz</a:t>
            </a:r>
            <a:r>
              <a:rPr lang="hu-HU" b="1" dirty="0"/>
              <a:t>á</a:t>
            </a:r>
            <a:r>
              <a:rPr lang="en-US" b="1" dirty="0" err="1"/>
              <a:t>ros</a:t>
            </a:r>
            <a:endParaRPr lang="en-US" b="1" dirty="0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F5336CA0-C399-4E79-91E7-60F3C1901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367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1B16EE0-4BA7-4F6A-8213-592499886E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Mapping to slims (the practice) – let’s look at </a:t>
            </a:r>
            <a:r>
              <a:rPr lang="en-US" b="1" dirty="0"/>
              <a:t>problem #1</a:t>
            </a:r>
          </a:p>
          <a:p>
            <a:pPr lvl="1"/>
            <a:endParaRPr lang="en-US" b="1" dirty="0"/>
          </a:p>
          <a:p>
            <a:pPr lvl="1"/>
            <a:r>
              <a:rPr lang="en-US" dirty="0"/>
              <a:t>We use the </a:t>
            </a:r>
            <a:r>
              <a:rPr lang="en-US" dirty="0" err="1">
                <a:hlinkClick r:id="rId2"/>
              </a:rPr>
              <a:t>QuickGO</a:t>
            </a:r>
            <a:r>
              <a:rPr lang="en-US" dirty="0"/>
              <a:t> slim mapping service using the accession of </a:t>
            </a:r>
            <a:r>
              <a:rPr lang="en-US" dirty="0">
                <a:hlinkClick r:id="rId3"/>
              </a:rPr>
              <a:t>PTEN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Summary: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Go to ‘explore biology’ </a:t>
            </a:r>
            <a:r>
              <a:rPr lang="en-US" sz="2000" dirty="0"/>
              <a:t>→</a:t>
            </a:r>
            <a:r>
              <a:rPr lang="en-US" dirty="0"/>
              <a:t> select ‘</a:t>
            </a:r>
            <a:r>
              <a:rPr lang="en-US" dirty="0" err="1"/>
              <a:t>goslim_generic</a:t>
            </a:r>
            <a:r>
              <a:rPr lang="en-US" dirty="0"/>
              <a:t>’ </a:t>
            </a:r>
            <a:r>
              <a:rPr lang="en-US" sz="2400" dirty="0"/>
              <a:t>→</a:t>
            </a:r>
            <a:r>
              <a:rPr lang="en-US" dirty="0"/>
              <a:t> ‘add terms to selection’ </a:t>
            </a:r>
            <a:r>
              <a:rPr lang="en-US" sz="2400" dirty="0"/>
              <a:t>→</a:t>
            </a:r>
            <a:r>
              <a:rPr lang="en-US" dirty="0"/>
              <a:t> apply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Set the ‘GO terms’ menu / options / ‘use these terms as a GO slim’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Under ‘Gene Products’ menu, add the accessions of the proteins </a:t>
            </a:r>
            <a:r>
              <a:rPr lang="en-US" sz="2400" dirty="0"/>
              <a:t>→ </a:t>
            </a:r>
            <a:r>
              <a:rPr lang="en-US" dirty="0"/>
              <a:t>add </a:t>
            </a:r>
            <a:r>
              <a:rPr lang="en-US" sz="2400" dirty="0"/>
              <a:t>→ </a:t>
            </a:r>
            <a:r>
              <a:rPr lang="en-US" dirty="0"/>
              <a:t>apply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Under ‘Aspect’ menu, select the one(s) you are interested in (P/F/C)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Go to ‘Statistics’ / Slim summary </a:t>
            </a:r>
            <a:r>
              <a:rPr lang="en-US" sz="2400" dirty="0"/>
              <a:t>→ </a:t>
            </a:r>
            <a:r>
              <a:rPr lang="en-US" dirty="0"/>
              <a:t>add terms of interest to basket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Go to basket </a:t>
            </a:r>
            <a:r>
              <a:rPr lang="en-US" sz="2400" dirty="0"/>
              <a:t>→ </a:t>
            </a:r>
            <a:r>
              <a:rPr lang="en-US" dirty="0"/>
              <a:t>export </a:t>
            </a:r>
            <a:r>
              <a:rPr lang="en-US" sz="2400" dirty="0"/>
              <a:t>→ s</a:t>
            </a:r>
            <a:r>
              <a:rPr lang="en-US" dirty="0"/>
              <a:t>ave/open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Tailor / view in local application (word processor / spreadsheet app)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629557-8C69-4839-837A-03A27228A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Slims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823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1B16EE0-4BA7-4F6A-8213-592499886E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394" y="1251357"/>
            <a:ext cx="11232092" cy="5014385"/>
          </a:xfrm>
        </p:spPr>
        <p:txBody>
          <a:bodyPr/>
          <a:lstStyle/>
          <a:p>
            <a:r>
              <a:rPr lang="en-US" dirty="0"/>
              <a:t>Mapping to slims (the practice) – let’s look at </a:t>
            </a:r>
            <a:r>
              <a:rPr lang="en-US" b="1" dirty="0"/>
              <a:t>problem #2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We use the </a:t>
            </a:r>
            <a:r>
              <a:rPr lang="en-US" dirty="0" err="1">
                <a:hlinkClick r:id="rId2"/>
              </a:rPr>
              <a:t>QuickGO</a:t>
            </a:r>
            <a:r>
              <a:rPr lang="en-US" dirty="0"/>
              <a:t> slim mapping service using the accession of </a:t>
            </a:r>
            <a:r>
              <a:rPr lang="hu-HU" dirty="0">
                <a:hlinkClick r:id="rId3"/>
              </a:rPr>
              <a:t>ADH1B</a:t>
            </a:r>
            <a:r>
              <a:rPr lang="hu-HU" dirty="0"/>
              <a:t> (human)</a:t>
            </a:r>
            <a:r>
              <a:rPr lang="en-US" dirty="0"/>
              <a:t> and </a:t>
            </a:r>
            <a:r>
              <a:rPr lang="hu-HU" dirty="0">
                <a:hlinkClick r:id="rId4"/>
              </a:rPr>
              <a:t>ADH5</a:t>
            </a:r>
            <a:r>
              <a:rPr lang="hu-HU" dirty="0"/>
              <a:t> (rat)</a:t>
            </a:r>
            <a:endParaRPr lang="en-US" dirty="0"/>
          </a:p>
          <a:p>
            <a:pPr lvl="1"/>
            <a:r>
              <a:rPr lang="en-US" dirty="0"/>
              <a:t>Same approach, but we use two accessions at the same time</a:t>
            </a:r>
            <a:endParaRPr lang="en-GB" dirty="0"/>
          </a:p>
          <a:p>
            <a:pPr marL="0" indent="0">
              <a:buNone/>
            </a:pPr>
            <a:endParaRPr lang="en-US" sz="900" b="1" dirty="0"/>
          </a:p>
          <a:p>
            <a:pPr marL="0" indent="0">
              <a:buNone/>
            </a:pPr>
            <a:r>
              <a:rPr lang="en-US" b="1" dirty="0"/>
              <a:t>Don’t forget to clear the basket before you start a new analysis!</a:t>
            </a:r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dirty="0"/>
              <a:t>Summary: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Go to ‘explore biology’ </a:t>
            </a:r>
            <a:r>
              <a:rPr lang="en-US" sz="2000" dirty="0"/>
              <a:t>→</a:t>
            </a:r>
            <a:r>
              <a:rPr lang="en-US" dirty="0"/>
              <a:t> select ‘</a:t>
            </a:r>
            <a:r>
              <a:rPr lang="en-US" dirty="0" err="1"/>
              <a:t>goslim_generic</a:t>
            </a:r>
            <a:r>
              <a:rPr lang="en-US" dirty="0"/>
              <a:t>’ </a:t>
            </a:r>
            <a:r>
              <a:rPr lang="en-US" sz="2400" dirty="0"/>
              <a:t>→</a:t>
            </a:r>
            <a:r>
              <a:rPr lang="en-US" dirty="0"/>
              <a:t> ‘add terms to selection’ </a:t>
            </a:r>
            <a:r>
              <a:rPr lang="en-US" sz="2400" dirty="0"/>
              <a:t>→</a:t>
            </a:r>
            <a:r>
              <a:rPr lang="en-US" dirty="0"/>
              <a:t> apply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Set the ‘GO terms’ menu / options / ‘use these terms as a GO slim’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Under ‘Gene Products’ menu, add the accessions of the proteins </a:t>
            </a:r>
            <a:r>
              <a:rPr lang="en-US" sz="2400" dirty="0"/>
              <a:t>→ </a:t>
            </a:r>
            <a:r>
              <a:rPr lang="en-US" dirty="0"/>
              <a:t>add </a:t>
            </a:r>
            <a:r>
              <a:rPr lang="en-US" sz="2400" dirty="0"/>
              <a:t>→ </a:t>
            </a:r>
            <a:r>
              <a:rPr lang="en-US" dirty="0"/>
              <a:t>apply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Under ‘Aspect’ menu, select the one(s) you are interested in (P/F/C)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Go to ‘Annotations’ </a:t>
            </a:r>
            <a:r>
              <a:rPr lang="en-US" sz="2400" dirty="0"/>
              <a:t>→ </a:t>
            </a:r>
            <a:r>
              <a:rPr lang="en-US" dirty="0"/>
              <a:t>Export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Tailor / view in local spreadsheet application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629557-8C69-4839-837A-03A27228A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Slims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698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621B4E9-F46F-41B4-975C-A3C03A91C1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have two human proteins: Wnt-1 (</a:t>
            </a:r>
            <a:r>
              <a:rPr lang="en-US" dirty="0">
                <a:hlinkClick r:id="rId2"/>
              </a:rPr>
              <a:t>P04628</a:t>
            </a:r>
            <a:r>
              <a:rPr lang="en-US" dirty="0"/>
              <a:t>) and </a:t>
            </a:r>
            <a:r>
              <a:rPr lang="el-GR" dirty="0"/>
              <a:t>β</a:t>
            </a:r>
            <a:r>
              <a:rPr lang="en-US" dirty="0"/>
              <a:t>-catenin (</a:t>
            </a:r>
            <a:r>
              <a:rPr lang="en-US" dirty="0">
                <a:hlinkClick r:id="rId3"/>
              </a:rPr>
              <a:t>P35222</a:t>
            </a:r>
            <a:r>
              <a:rPr lang="en-US" dirty="0"/>
              <a:t>)</a:t>
            </a:r>
          </a:p>
          <a:p>
            <a:r>
              <a:rPr lang="en-US" dirty="0"/>
              <a:t>Question: how similar are these proteins in terms of</a:t>
            </a:r>
          </a:p>
          <a:p>
            <a:pPr lvl="1"/>
            <a:r>
              <a:rPr lang="en-US" dirty="0"/>
              <a:t>Biological processes?</a:t>
            </a:r>
          </a:p>
          <a:p>
            <a:pPr lvl="1"/>
            <a:r>
              <a:rPr lang="en-US" dirty="0"/>
              <a:t>Molecular functions?</a:t>
            </a:r>
          </a:p>
          <a:p>
            <a:pPr lvl="1"/>
            <a:r>
              <a:rPr lang="en-US" dirty="0"/>
              <a:t>Cellular localizations?</a:t>
            </a:r>
          </a:p>
          <a:p>
            <a:pPr lvl="1"/>
            <a:endParaRPr lang="en-US" dirty="0"/>
          </a:p>
          <a:p>
            <a:r>
              <a:rPr lang="en-US" dirty="0"/>
              <a:t>Work in groups – 15 minutes</a:t>
            </a:r>
          </a:p>
          <a:p>
            <a:pPr lvl="1"/>
            <a:r>
              <a:rPr lang="en-US" dirty="0"/>
              <a:t>Biological processes	– breakout rooms 1, 2 and 3</a:t>
            </a:r>
          </a:p>
          <a:p>
            <a:pPr lvl="1"/>
            <a:r>
              <a:rPr lang="en-US" dirty="0"/>
              <a:t>Molecular functions	– breakout rooms 4, 5 and 6</a:t>
            </a:r>
          </a:p>
          <a:p>
            <a:pPr lvl="1"/>
            <a:r>
              <a:rPr lang="en-US" dirty="0"/>
              <a:t>Cellular components	– breakout rooms 7, 8 and 9</a:t>
            </a:r>
            <a:endParaRPr lang="en-GB" dirty="0"/>
          </a:p>
          <a:p>
            <a:pPr lvl="1"/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B20C72-4266-4DEB-AF6B-C362B53E4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slims - exercise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08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DB20C72-4266-4DEB-AF6B-C362B53E4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slims – exercise evaluation</a:t>
            </a:r>
            <a:endParaRPr lang="en-GB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F7DF384-055E-425F-A092-EB2B435BFD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353142"/>
              </p:ext>
            </p:extLst>
          </p:nvPr>
        </p:nvGraphicFramePr>
        <p:xfrm>
          <a:off x="1325730" y="1012390"/>
          <a:ext cx="9247572" cy="543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2524">
                  <a:extLst>
                    <a:ext uri="{9D8B030D-6E8A-4147-A177-3AD203B41FA5}">
                      <a16:colId xmlns:a16="http://schemas.microsoft.com/office/drawing/2014/main" val="516774315"/>
                    </a:ext>
                  </a:extLst>
                </a:gridCol>
                <a:gridCol w="3082524">
                  <a:extLst>
                    <a:ext uri="{9D8B030D-6E8A-4147-A177-3AD203B41FA5}">
                      <a16:colId xmlns:a16="http://schemas.microsoft.com/office/drawing/2014/main" val="1942348755"/>
                    </a:ext>
                  </a:extLst>
                </a:gridCol>
                <a:gridCol w="3082524">
                  <a:extLst>
                    <a:ext uri="{9D8B030D-6E8A-4147-A177-3AD203B41FA5}">
                      <a16:colId xmlns:a16="http://schemas.microsoft.com/office/drawing/2014/main" val="15116129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Teams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Namespace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Level of similarity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5244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Team #1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bio. proc.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dirty="0"/>
                        <a:t>8 terms in common, development, quite similar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29621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6095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Team #2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095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bio. proc.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dirty="0"/>
                        <a:t>?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2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Team #3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095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bio. proc.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dirty="0"/>
                        <a:t>7 common terms, mostly neuro-development, quite similar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2897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Team #4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mol. </a:t>
                      </a:r>
                      <a:r>
                        <a:rPr lang="en-US" sz="1600" dirty="0" err="1"/>
                        <a:t>funct</a:t>
                      </a:r>
                      <a:r>
                        <a:rPr lang="en-US" sz="1600" dirty="0"/>
                        <a:t>.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dirty="0"/>
                        <a:t>3 terms, exclusive, fairly different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98820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Team #5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095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mol. </a:t>
                      </a:r>
                      <a:r>
                        <a:rPr lang="en-US" sz="1600" dirty="0" err="1"/>
                        <a:t>funct</a:t>
                      </a:r>
                      <a:r>
                        <a:rPr lang="en-US" sz="1600" dirty="0"/>
                        <a:t>.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dirty="0"/>
                        <a:t>Similar pathway but different roles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1086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Team #6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095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mol. </a:t>
                      </a:r>
                      <a:r>
                        <a:rPr lang="en-US" sz="1600" dirty="0" err="1"/>
                        <a:t>funct</a:t>
                      </a:r>
                      <a:r>
                        <a:rPr lang="en-US" sz="1600" dirty="0"/>
                        <a:t>.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dirty="0"/>
                        <a:t>F – no similar GO terms</a:t>
                      </a:r>
                    </a:p>
                    <a:p>
                      <a:pPr algn="ctr"/>
                      <a:r>
                        <a:rPr lang="hu-HU" sz="1600" dirty="0"/>
                        <a:t>C – 3/4 shared GO terms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37316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Team #7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cell. comp.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dirty="0"/>
                        <a:t>4 shared terms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5619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Team #8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095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cell. comp.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095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600" dirty="0"/>
                        <a:t>4 shared terms, beta-catenin is more specific in original terms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4752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Team #9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095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cell. comp.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dirty="0"/>
                        <a:t>4 shared terms, but there are exclusive ones (b-cat is in nucleus, wnt is in Golgi, etc)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27982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265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A6C757F-690E-4557-A7D2-D00750581A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071" y="2419927"/>
            <a:ext cx="4902729" cy="3757038"/>
          </a:xfrm>
        </p:spPr>
        <p:txBody>
          <a:bodyPr/>
          <a:lstStyle/>
          <a:p>
            <a:r>
              <a:rPr lang="en-US" dirty="0"/>
              <a:t>The found similarities fit the biology</a:t>
            </a:r>
          </a:p>
          <a:p>
            <a:pPr lvl="1"/>
            <a:r>
              <a:rPr lang="en-US" dirty="0"/>
              <a:t>Common pathway (P similar)</a:t>
            </a:r>
          </a:p>
          <a:p>
            <a:pPr lvl="1"/>
            <a:r>
              <a:rPr lang="en-US" dirty="0"/>
              <a:t>Unrelated molecular function (F dissimilar)</a:t>
            </a:r>
          </a:p>
          <a:p>
            <a:pPr lvl="1"/>
            <a:r>
              <a:rPr lang="en-US" dirty="0"/>
              <a:t>Different localization (C mostly complementary)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87B69C0-934A-41E0-AFF7-36E29F000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wnt</a:t>
            </a:r>
            <a:r>
              <a:rPr lang="en-US" dirty="0"/>
              <a:t> signaling pathway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FBA2C2-6145-43F2-A1E5-3CE3553C7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818" y="1240869"/>
            <a:ext cx="5937578" cy="44545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55E74E-AD64-4322-B944-9312CFC47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7345" y="5718857"/>
            <a:ext cx="3212089" cy="113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9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990601B-112D-4965-8AC9-C42D497BB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Mapping to slims - automation</a:t>
            </a:r>
            <a:endParaRPr lang="en-GB" dirty="0"/>
          </a:p>
        </p:txBody>
      </p:sp>
      <p:pic>
        <p:nvPicPr>
          <p:cNvPr id="4" name="Tartalom helye 3">
            <a:extLst>
              <a:ext uri="{FF2B5EF4-FFF2-40B4-BE49-F238E27FC236}">
                <a16:creationId xmlns:a16="http://schemas.microsoft.com/office/drawing/2014/main" id="{064CC192-AB69-4B9A-AFF4-92337ACB9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101" y="2116575"/>
            <a:ext cx="5742303" cy="4022725"/>
          </a:xfr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B772CA21-D3DC-4A5B-B2A3-084FF7E0246C}"/>
              </a:ext>
            </a:extLst>
          </p:cNvPr>
          <p:cNvSpPr txBox="1"/>
          <p:nvPr/>
        </p:nvSpPr>
        <p:spPr>
          <a:xfrm>
            <a:off x="1151883" y="1301250"/>
            <a:ext cx="53312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u="sng" dirty="0">
                <a:hlinkClick r:id="rId3"/>
              </a:rPr>
              <a:t>https://github.com/owlcollab/owltools/wiki/Map2Slim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74537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8066117-22C2-4825-AFCB-22FD56FC68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Might not be perfectly suitable for the specific task</a:t>
            </a:r>
          </a:p>
          <a:p>
            <a:pPr lvl="1"/>
            <a:r>
              <a:rPr lang="en-US" dirty="0"/>
              <a:t>Have a narrow focus and their application outside of their scope is very limited</a:t>
            </a:r>
          </a:p>
          <a:p>
            <a:pPr lvl="1"/>
            <a:r>
              <a:rPr lang="en-US" dirty="0"/>
              <a:t>Are highly subjective and the term that’s the most relieving for you might be absent</a:t>
            </a:r>
          </a:p>
          <a:p>
            <a:pPr lvl="1"/>
            <a:r>
              <a:rPr lang="en-US" dirty="0"/>
              <a:t>Usually need to be tailored – </a:t>
            </a:r>
            <a:r>
              <a:rPr lang="en-US" dirty="0" err="1">
                <a:hlinkClick r:id="rId2"/>
              </a:rPr>
              <a:t>QuickGO</a:t>
            </a:r>
            <a:r>
              <a:rPr lang="en-US" dirty="0"/>
              <a:t>, </a:t>
            </a:r>
            <a:r>
              <a:rPr lang="en-US" dirty="0">
                <a:hlinkClick r:id="rId3"/>
              </a:rPr>
              <a:t>OBO edit</a:t>
            </a:r>
            <a:r>
              <a:rPr lang="en-US" dirty="0"/>
              <a:t> or </a:t>
            </a:r>
            <a:r>
              <a:rPr lang="en-US" dirty="0" err="1">
                <a:hlinkClick r:id="rId4"/>
              </a:rPr>
              <a:t>AmiGO</a:t>
            </a:r>
            <a:r>
              <a:rPr lang="en-US" dirty="0">
                <a:hlinkClick r:id="rId4"/>
              </a:rPr>
              <a:t> slimmer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Using a slim will restrict the information you can get</a:t>
            </a:r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endParaRPr lang="en-US" dirty="0"/>
          </a:p>
          <a:p>
            <a:pPr marL="243404" lvl="1" indent="0" algn="ctr">
              <a:buNone/>
            </a:pPr>
            <a:r>
              <a:rPr lang="en-US" sz="2200" b="1" dirty="0"/>
              <a:t>Usually a good idea to tailor / create slims for the application at hand</a:t>
            </a:r>
          </a:p>
          <a:p>
            <a:pPr marL="243404" lvl="1" indent="0" algn="ctr">
              <a:buNone/>
            </a:pPr>
            <a:r>
              <a:rPr lang="en-US" sz="2200" b="1" dirty="0"/>
              <a:t>if GO-derived results are central to the project</a:t>
            </a:r>
          </a:p>
          <a:p>
            <a:pPr marL="243404" lvl="1" indent="0" algn="ctr">
              <a:buNone/>
            </a:pPr>
            <a:endParaRPr lang="en-US" sz="2200" b="1" dirty="0"/>
          </a:p>
          <a:p>
            <a:pPr marL="243404" lvl="1" indent="0" algn="ctr">
              <a:buNone/>
            </a:pPr>
            <a:r>
              <a:rPr lang="en-US" sz="2200" b="1" dirty="0"/>
              <a:t>Day 2: </a:t>
            </a:r>
            <a:r>
              <a:rPr lang="en-US" sz="2200" b="1" dirty="0" err="1"/>
              <a:t>PinGO</a:t>
            </a:r>
            <a:r>
              <a:rPr lang="en-US" sz="2200" b="1" dirty="0"/>
              <a:t> with </a:t>
            </a:r>
            <a:r>
              <a:rPr lang="en-US" sz="2200" b="1" dirty="0" err="1"/>
              <a:t>Cytoscape</a:t>
            </a:r>
            <a:r>
              <a:rPr lang="en-US" sz="2200" b="1" dirty="0"/>
              <a:t>     |     Day 4: deep-dive into slim tailoring</a:t>
            </a:r>
          </a:p>
          <a:p>
            <a:pPr marL="0" indent="0" algn="ctr">
              <a:buNone/>
            </a:pPr>
            <a:endParaRPr lang="en-GB" b="1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E19AC08-6E11-472A-84BF-237E0800E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Limitations of slims</a:t>
            </a:r>
            <a:endParaRPr lang="en-GB" dirty="0"/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64D7E9C3-FD0C-4D5E-A9AC-F8270F0E21C8}"/>
              </a:ext>
            </a:extLst>
          </p:cNvPr>
          <p:cNvSpPr/>
          <p:nvPr/>
        </p:nvSpPr>
        <p:spPr bwMode="auto">
          <a:xfrm>
            <a:off x="5449454" y="3602182"/>
            <a:ext cx="812800" cy="905163"/>
          </a:xfrm>
          <a:prstGeom prst="downArrow">
            <a:avLst/>
          </a:prstGeom>
          <a:solidFill>
            <a:srgbClr val="00666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dirty="0" err="1">
              <a:ln>
                <a:noFill/>
              </a:ln>
              <a:solidFill>
                <a:schemeClr val="accent3"/>
              </a:solidFill>
              <a:effectLst/>
              <a:latin typeface="Arial" pitchFamily="-112" charset="0"/>
              <a:ea typeface="Geneva" pitchFamily="-112" charset="0"/>
              <a:cs typeface="Genev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14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09DE038-E04A-4B70-BBDF-D6AC73C45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071" y="3011648"/>
            <a:ext cx="11232092" cy="3165317"/>
          </a:xfrm>
        </p:spPr>
        <p:txBody>
          <a:bodyPr/>
          <a:lstStyle/>
          <a:p>
            <a:pPr marL="0" indent="0" algn="ctr">
              <a:buNone/>
            </a:pPr>
            <a:r>
              <a:rPr lang="hu-HU" sz="4400" b="1" dirty="0"/>
              <a:t>BREAK</a:t>
            </a:r>
            <a:endParaRPr lang="en-GB" sz="4400" b="1" dirty="0"/>
          </a:p>
        </p:txBody>
      </p:sp>
    </p:spTree>
    <p:extLst>
      <p:ext uri="{BB962C8B-B14F-4D97-AF65-F5344CB8AC3E}">
        <p14:creationId xmlns:p14="http://schemas.microsoft.com/office/powerpoint/2010/main" val="406651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0C2A0AE-7B10-4EA5-8E4E-FC04C183A6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Gene Ontology enrichment calculations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6C01EF-2B05-4296-B67A-77F5D69193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Part III.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969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A98CF6-6640-4080-99E2-6833A0C01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2800" dirty="0"/>
              <a:t>What are the differences between two (or more) sets of proteins?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2400" dirty="0"/>
              <a:t>e.g. how does treatment change the expression profile (</a:t>
            </a:r>
            <a:r>
              <a:rPr lang="en-US" sz="2400" dirty="0" err="1"/>
              <a:t>RNAseq</a:t>
            </a:r>
            <a:r>
              <a:rPr lang="en-US" sz="2400" dirty="0"/>
              <a:t>), etc.?</a:t>
            </a:r>
          </a:p>
          <a:p>
            <a:pPr marL="243404" lvl="1" indent="0">
              <a:spcBef>
                <a:spcPts val="1200"/>
              </a:spcBef>
              <a:spcAft>
                <a:spcPts val="0"/>
              </a:spcAft>
              <a:buNone/>
            </a:pPr>
            <a:endParaRPr lang="en-US" sz="2400" dirty="0"/>
          </a:p>
          <a:p>
            <a:pPr marL="243404" lvl="1" indent="0">
              <a:spcBef>
                <a:spcPts val="1200"/>
              </a:spcBef>
              <a:spcAft>
                <a:spcPts val="0"/>
              </a:spcAft>
              <a:buNone/>
            </a:pPr>
            <a:endParaRPr lang="en-US" sz="24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0697ECD-07D8-4ED8-82EE-DBEEBED0E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term enrichment – classical problem #1</a:t>
            </a:r>
            <a:endParaRPr lang="en-GB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4B7436C-F64E-418D-B1E7-E5494A1523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588912"/>
              </p:ext>
            </p:extLst>
          </p:nvPr>
        </p:nvGraphicFramePr>
        <p:xfrm>
          <a:off x="829366" y="2526457"/>
          <a:ext cx="8433903" cy="3418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5878">
                  <a:extLst>
                    <a:ext uri="{9D8B030D-6E8A-4147-A177-3AD203B41FA5}">
                      <a16:colId xmlns:a16="http://schemas.microsoft.com/office/drawing/2014/main" val="2182206051"/>
                    </a:ext>
                  </a:extLst>
                </a:gridCol>
                <a:gridCol w="1818861">
                  <a:extLst>
                    <a:ext uri="{9D8B030D-6E8A-4147-A177-3AD203B41FA5}">
                      <a16:colId xmlns:a16="http://schemas.microsoft.com/office/drawing/2014/main" val="3824053852"/>
                    </a:ext>
                  </a:extLst>
                </a:gridCol>
                <a:gridCol w="1769164">
                  <a:extLst>
                    <a:ext uri="{9D8B030D-6E8A-4147-A177-3AD203B41FA5}">
                      <a16:colId xmlns:a16="http://schemas.microsoft.com/office/drawing/2014/main" val="12403723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GO term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Number of proteins with the term (set #1)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Number of proteins with the term (set #2)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3047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response to host defenses (GO:0052200)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37/475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42/515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843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600" dirty="0" err="1"/>
                        <a:t>neuron</a:t>
                      </a:r>
                      <a:r>
                        <a:rPr lang="fr-FR" sz="1600" dirty="0"/>
                        <a:t> projection maintenance (GO:1990535)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25/475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2/515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2278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astrocyte activation (GO:0048143)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113/475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247/515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635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protein kinase B </a:t>
                      </a:r>
                      <a:r>
                        <a:rPr lang="en-GB" sz="1600" dirty="0" err="1"/>
                        <a:t>signaling</a:t>
                      </a:r>
                      <a:r>
                        <a:rPr lang="en-GB" sz="1600" dirty="0"/>
                        <a:t> (GO:0043491)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79/475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84/515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8313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ERK1 and ERK2 cascade (GO:0070371)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4/475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12/515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4858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T cell lineage commitment (GO:0002360)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78/475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31/515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818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regulation of chemokine production (GO:0032642)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61/475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72/515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3382439"/>
                  </a:ext>
                </a:extLst>
              </a:tr>
            </a:tbl>
          </a:graphicData>
        </a:graphic>
      </p:graphicFrame>
      <p:sp>
        <p:nvSpPr>
          <p:cNvPr id="3" name="Oval 2">
            <a:extLst>
              <a:ext uri="{FF2B5EF4-FFF2-40B4-BE49-F238E27FC236}">
                <a16:creationId xmlns:a16="http://schemas.microsoft.com/office/drawing/2014/main" id="{113F0D92-0D9F-4AFB-8FBA-C349D084EE94}"/>
              </a:ext>
            </a:extLst>
          </p:cNvPr>
          <p:cNvSpPr/>
          <p:nvPr/>
        </p:nvSpPr>
        <p:spPr bwMode="auto">
          <a:xfrm>
            <a:off x="5446643" y="2951922"/>
            <a:ext cx="3896140" cy="3225043"/>
          </a:xfrm>
          <a:prstGeom prst="ellipse">
            <a:avLst/>
          </a:prstGeom>
          <a:noFill/>
          <a:ln w="571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dirty="0" err="1">
              <a:ln>
                <a:noFill/>
              </a:ln>
              <a:solidFill>
                <a:schemeClr val="accent3"/>
              </a:solidFill>
              <a:effectLst/>
              <a:latin typeface="Arial" pitchFamily="-112" charset="0"/>
              <a:ea typeface="Geneva" pitchFamily="-112" charset="0"/>
              <a:cs typeface="Geneva" pitchFamily="-112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A5BDBD0-00DE-486B-9FA5-F8B7D3D56984}"/>
              </a:ext>
            </a:extLst>
          </p:cNvPr>
          <p:cNvCxnSpPr/>
          <p:nvPr/>
        </p:nvCxnSpPr>
        <p:spPr bwMode="auto">
          <a:xfrm>
            <a:off x="9332843" y="4820478"/>
            <a:ext cx="417445" cy="1490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9B7550A-01E0-4F8E-8433-E36D12D1CA11}"/>
              </a:ext>
            </a:extLst>
          </p:cNvPr>
          <p:cNvSpPr txBox="1"/>
          <p:nvPr/>
        </p:nvSpPr>
        <p:spPr bwMode="auto">
          <a:xfrm>
            <a:off x="9809920" y="4774998"/>
            <a:ext cx="1739348" cy="920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kern="0" dirty="0">
                <a:latin typeface="+mn-lt"/>
              </a:rPr>
              <a:t>Which of these differences are significant?</a:t>
            </a:r>
            <a:endParaRPr lang="en-GB" sz="1600" kern="0" dirty="0" err="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849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F62B0CEB-80A3-46DD-B24B-BA1AFE452A4B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pPr marL="114293" indent="0">
              <a:buNone/>
            </a:pPr>
            <a:r>
              <a:rPr lang="hu-HU" b="1" dirty="0"/>
              <a:t>Zoom rules</a:t>
            </a:r>
            <a:endParaRPr lang="en-US" b="1" dirty="0"/>
          </a:p>
          <a:p>
            <a:pPr marL="114293" indent="0">
              <a:buNone/>
            </a:pPr>
            <a:endParaRPr lang="hu-HU" b="1" dirty="0"/>
          </a:p>
          <a:p>
            <a:r>
              <a:rPr lang="hu-HU" dirty="0"/>
              <a:t>Please mute yourselves</a:t>
            </a:r>
          </a:p>
          <a:p>
            <a:r>
              <a:rPr lang="hu-HU" dirty="0"/>
              <a:t>Use the raise hand function or use the chat to ask questions</a:t>
            </a:r>
            <a:endParaRPr lang="en-US" dirty="0"/>
          </a:p>
          <a:p>
            <a:r>
              <a:rPr lang="en-US" dirty="0"/>
              <a:t>Cameras can be on or off (though we prefer on)</a:t>
            </a:r>
          </a:p>
          <a:p>
            <a:pPr marL="114293" indent="0">
              <a:buNone/>
            </a:pPr>
            <a:endParaRPr lang="en-US" dirty="0"/>
          </a:p>
          <a:p>
            <a:r>
              <a:rPr lang="en-US" dirty="0"/>
              <a:t>All materials will be shared at the end of the day</a:t>
            </a:r>
          </a:p>
          <a:p>
            <a:r>
              <a:rPr lang="en-US" dirty="0"/>
              <a:t>The session will </a:t>
            </a:r>
            <a:r>
              <a:rPr lang="en-US" i="1" dirty="0"/>
              <a:t>not</a:t>
            </a:r>
            <a:r>
              <a:rPr lang="en-US" dirty="0"/>
              <a:t> be recorded</a:t>
            </a:r>
            <a:endParaRPr lang="en-GB" dirty="0"/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7EE9777D-FD9E-4388-BDCC-29966048F1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Schedule 26th October </a:t>
            </a:r>
            <a:r>
              <a:rPr lang="en-US" b="1" dirty="0"/>
              <a:t>| </a:t>
            </a:r>
            <a:r>
              <a:rPr lang="hu-HU" b="1" dirty="0"/>
              <a:t>9:00-12:30 CET</a:t>
            </a:r>
          </a:p>
          <a:p>
            <a:endParaRPr lang="en-US" dirty="0"/>
          </a:p>
          <a:p>
            <a:r>
              <a:rPr lang="hu-HU" dirty="0"/>
              <a:t>Section I: Introduction to ontologies</a:t>
            </a:r>
          </a:p>
          <a:p>
            <a:pPr marL="0" indent="0" algn="ctr">
              <a:buNone/>
            </a:pPr>
            <a:endParaRPr lang="hu-HU" dirty="0"/>
          </a:p>
          <a:p>
            <a:pPr marL="0" indent="0" algn="ctr">
              <a:buNone/>
            </a:pPr>
            <a:r>
              <a:rPr lang="hu-HU" dirty="0"/>
              <a:t>10 minute break</a:t>
            </a:r>
          </a:p>
          <a:p>
            <a:pPr marL="0" indent="0" algn="ctr">
              <a:buNone/>
            </a:pPr>
            <a:endParaRPr lang="hu-HU" dirty="0"/>
          </a:p>
          <a:p>
            <a:r>
              <a:rPr lang="hu-HU" dirty="0"/>
              <a:t>Section II: Streamlining GO with slims</a:t>
            </a:r>
          </a:p>
          <a:p>
            <a:pPr marL="0" indent="0" algn="ctr">
              <a:buNone/>
            </a:pPr>
            <a:endParaRPr lang="hu-HU" dirty="0"/>
          </a:p>
          <a:p>
            <a:pPr marL="0" indent="0" algn="ctr">
              <a:buNone/>
            </a:pPr>
            <a:r>
              <a:rPr lang="hu-HU" dirty="0"/>
              <a:t>15 minute break</a:t>
            </a:r>
          </a:p>
          <a:p>
            <a:pPr marL="0" indent="0" algn="ctr">
              <a:buNone/>
            </a:pPr>
            <a:endParaRPr lang="hu-HU" dirty="0"/>
          </a:p>
          <a:p>
            <a:r>
              <a:rPr lang="hu-HU" dirty="0"/>
              <a:t>Section III: Enrichment analysis</a:t>
            </a:r>
          </a:p>
          <a:p>
            <a:pPr lvl="1"/>
            <a:r>
              <a:rPr lang="hu-HU" dirty="0"/>
              <a:t>30 minute breakout practical session</a:t>
            </a:r>
          </a:p>
          <a:p>
            <a:pPr lvl="1"/>
            <a:endParaRPr lang="en-GB" dirty="0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F5336CA0-C399-4E79-91E7-60F3C1901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Logistics</a:t>
            </a:r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F81368D-FDB4-4C50-BEB3-C0DE1861BD1D}"/>
              </a:ext>
            </a:extLst>
          </p:cNvPr>
          <p:cNvCxnSpPr>
            <a:cxnSpLocks/>
          </p:cNvCxnSpPr>
          <p:nvPr/>
        </p:nvCxnSpPr>
        <p:spPr bwMode="auto">
          <a:xfrm>
            <a:off x="5999646" y="1159934"/>
            <a:ext cx="0" cy="4973488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209D8CE-C7BE-4285-8BD1-4A12C179993A}"/>
              </a:ext>
            </a:extLst>
          </p:cNvPr>
          <p:cNvSpPr txBox="1"/>
          <p:nvPr/>
        </p:nvSpPr>
        <p:spPr bwMode="auto">
          <a:xfrm>
            <a:off x="3051661" y="6213124"/>
            <a:ext cx="5853182" cy="55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b="1" kern="0" dirty="0">
                <a:latin typeface="+mn-lt"/>
              </a:rPr>
              <a:t>Online material can be found here: </a:t>
            </a:r>
            <a:r>
              <a:rPr lang="en-US" b="1" kern="0" dirty="0">
                <a:latin typeface="+mn-lt"/>
                <a:hlinkClick r:id="rId2"/>
              </a:rPr>
              <a:t>link</a:t>
            </a:r>
            <a:endParaRPr lang="en-GB" b="1" kern="0" dirty="0" err="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869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A98CF6-6640-4080-99E2-6833A0C01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2800" dirty="0"/>
              <a:t>What are the distinguishing features of a set of proteins?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2400" dirty="0"/>
              <a:t>e.g. mutated genes in a patient, etc.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0697ECD-07D8-4ED8-82EE-DBEEBED0E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term enrichment – classical problem #2</a:t>
            </a:r>
            <a:endParaRPr lang="en-GB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4B7436C-F64E-418D-B1E7-E5494A1523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081507"/>
              </p:ext>
            </p:extLst>
          </p:nvPr>
        </p:nvGraphicFramePr>
        <p:xfrm>
          <a:off x="829366" y="2526457"/>
          <a:ext cx="8433903" cy="3418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5878">
                  <a:extLst>
                    <a:ext uri="{9D8B030D-6E8A-4147-A177-3AD203B41FA5}">
                      <a16:colId xmlns:a16="http://schemas.microsoft.com/office/drawing/2014/main" val="2182206051"/>
                    </a:ext>
                  </a:extLst>
                </a:gridCol>
                <a:gridCol w="1818861">
                  <a:extLst>
                    <a:ext uri="{9D8B030D-6E8A-4147-A177-3AD203B41FA5}">
                      <a16:colId xmlns:a16="http://schemas.microsoft.com/office/drawing/2014/main" val="3824053852"/>
                    </a:ext>
                  </a:extLst>
                </a:gridCol>
                <a:gridCol w="1769164">
                  <a:extLst>
                    <a:ext uri="{9D8B030D-6E8A-4147-A177-3AD203B41FA5}">
                      <a16:colId xmlns:a16="http://schemas.microsoft.com/office/drawing/2014/main" val="12403723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GO term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Number of proteins with the term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Number of proteins with the term (set #2)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3047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response to host defenses (GO:0052200)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37/475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42/515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843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600" dirty="0" err="1"/>
                        <a:t>neuron</a:t>
                      </a:r>
                      <a:r>
                        <a:rPr lang="fr-FR" sz="1600" dirty="0"/>
                        <a:t> projection maintenance (GO:1990535)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25/475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2/515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2278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astrocyte activation (GO:0048143)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113/475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247/515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635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protein kinase B </a:t>
                      </a:r>
                      <a:r>
                        <a:rPr lang="en-GB" sz="1600" dirty="0" err="1"/>
                        <a:t>signaling</a:t>
                      </a:r>
                      <a:r>
                        <a:rPr lang="en-GB" sz="1600" dirty="0"/>
                        <a:t> (GO:0043491)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79/475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84/515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8313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ERK1 and ERK2 cascade (GO:0070371)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4/475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12/515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4858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T cell lineage commitment (GO:0002360)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78/475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31/515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818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regulation of chemokine production (GO:0032642)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61/475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72/515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3382439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1B567DE8-F6A7-4A8C-BCE4-9ECAD54CE189}"/>
              </a:ext>
            </a:extLst>
          </p:cNvPr>
          <p:cNvSpPr/>
          <p:nvPr/>
        </p:nvSpPr>
        <p:spPr bwMode="auto">
          <a:xfrm>
            <a:off x="7494105" y="2315817"/>
            <a:ext cx="2315817" cy="3861148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dirty="0" err="1">
              <a:ln>
                <a:noFill/>
              </a:ln>
              <a:solidFill>
                <a:schemeClr val="accent3"/>
              </a:solidFill>
              <a:effectLst/>
              <a:latin typeface="Arial" pitchFamily="-112" charset="0"/>
              <a:ea typeface="Geneva" pitchFamily="-112" charset="0"/>
              <a:cs typeface="Genev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92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A98CF6-6640-4080-99E2-6833A0C01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2800" dirty="0"/>
              <a:t>What are the distinguishing features of a set of proteins?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2400" dirty="0"/>
              <a:t>e.g. mutated genes in a patient, etc.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0697ECD-07D8-4ED8-82EE-DBEEBED0E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term enrichment – classical problem #2</a:t>
            </a:r>
            <a:endParaRPr lang="en-GB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4B7436C-F64E-418D-B1E7-E5494A1523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2561543"/>
              </p:ext>
            </p:extLst>
          </p:nvPr>
        </p:nvGraphicFramePr>
        <p:xfrm>
          <a:off x="829366" y="2526457"/>
          <a:ext cx="8433903" cy="3418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5878">
                  <a:extLst>
                    <a:ext uri="{9D8B030D-6E8A-4147-A177-3AD203B41FA5}">
                      <a16:colId xmlns:a16="http://schemas.microsoft.com/office/drawing/2014/main" val="2182206051"/>
                    </a:ext>
                  </a:extLst>
                </a:gridCol>
                <a:gridCol w="1818861">
                  <a:extLst>
                    <a:ext uri="{9D8B030D-6E8A-4147-A177-3AD203B41FA5}">
                      <a16:colId xmlns:a16="http://schemas.microsoft.com/office/drawing/2014/main" val="3824053852"/>
                    </a:ext>
                  </a:extLst>
                </a:gridCol>
                <a:gridCol w="1769164">
                  <a:extLst>
                    <a:ext uri="{9D8B030D-6E8A-4147-A177-3AD203B41FA5}">
                      <a16:colId xmlns:a16="http://schemas.microsoft.com/office/drawing/2014/main" val="12403723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GO term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Number of proteins with the term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Occurrence in the human proteome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3047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response to host defenses (GO:0052200)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37 / 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1 612 / 20 385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843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600" dirty="0" err="1"/>
                        <a:t>neuron</a:t>
                      </a:r>
                      <a:r>
                        <a:rPr lang="fr-FR" sz="1600" dirty="0"/>
                        <a:t> projection maintenance (GO:1990535)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25 / 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81 / 20 385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2278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astrocyte activation (GO:0048143)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113 / 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9 834 / 20 385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635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protein kinase B </a:t>
                      </a:r>
                      <a:r>
                        <a:rPr lang="en-GB" sz="1600" dirty="0" err="1"/>
                        <a:t>signaling</a:t>
                      </a:r>
                      <a:r>
                        <a:rPr lang="en-GB" sz="1600" dirty="0"/>
                        <a:t> (GO:0043491)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79 / 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3 279 / 20 385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8313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ERK1 and ERK2 cascade (GO:0070371)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4 / 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480 / 20 385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4858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T cell lineage commitment (GO:0002360)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78 / 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1 245 / 20 385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818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regulation of chemokine production (GO:0032642)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61 / 475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2 936 / 20 385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3382439"/>
                  </a:ext>
                </a:extLst>
              </a:tr>
            </a:tbl>
          </a:graphicData>
        </a:graphic>
      </p:graphicFrame>
      <p:sp>
        <p:nvSpPr>
          <p:cNvPr id="3" name="Oval 2">
            <a:extLst>
              <a:ext uri="{FF2B5EF4-FFF2-40B4-BE49-F238E27FC236}">
                <a16:creationId xmlns:a16="http://schemas.microsoft.com/office/drawing/2014/main" id="{113F0D92-0D9F-4AFB-8FBA-C349D084EE94}"/>
              </a:ext>
            </a:extLst>
          </p:cNvPr>
          <p:cNvSpPr/>
          <p:nvPr/>
        </p:nvSpPr>
        <p:spPr bwMode="auto">
          <a:xfrm>
            <a:off x="5446643" y="2951922"/>
            <a:ext cx="3896140" cy="3225043"/>
          </a:xfrm>
          <a:prstGeom prst="ellipse">
            <a:avLst/>
          </a:prstGeom>
          <a:noFill/>
          <a:ln w="571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dirty="0" err="1">
              <a:ln>
                <a:noFill/>
              </a:ln>
              <a:solidFill>
                <a:schemeClr val="accent3"/>
              </a:solidFill>
              <a:effectLst/>
              <a:latin typeface="Arial" pitchFamily="-112" charset="0"/>
              <a:ea typeface="Geneva" pitchFamily="-112" charset="0"/>
              <a:cs typeface="Geneva" pitchFamily="-112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A5BDBD0-00DE-486B-9FA5-F8B7D3D56984}"/>
              </a:ext>
            </a:extLst>
          </p:cNvPr>
          <p:cNvCxnSpPr/>
          <p:nvPr/>
        </p:nvCxnSpPr>
        <p:spPr bwMode="auto">
          <a:xfrm>
            <a:off x="9332843" y="4820478"/>
            <a:ext cx="417445" cy="1490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9B7550A-01E0-4F8E-8433-E36D12D1CA11}"/>
              </a:ext>
            </a:extLst>
          </p:cNvPr>
          <p:cNvSpPr txBox="1"/>
          <p:nvPr/>
        </p:nvSpPr>
        <p:spPr bwMode="auto">
          <a:xfrm>
            <a:off x="9809920" y="4774998"/>
            <a:ext cx="1739348" cy="920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kern="0" dirty="0">
                <a:latin typeface="+mn-lt"/>
              </a:rPr>
              <a:t>Which of these differences are significant?</a:t>
            </a:r>
            <a:endParaRPr lang="en-GB" sz="1600" kern="0" dirty="0" err="1">
              <a:latin typeface="+mn-lt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B047C5B-F97B-4A4A-A17A-FA5E2F0A493C}"/>
              </a:ext>
            </a:extLst>
          </p:cNvPr>
          <p:cNvCxnSpPr/>
          <p:nvPr/>
        </p:nvCxnSpPr>
        <p:spPr bwMode="auto">
          <a:xfrm flipH="1">
            <a:off x="9263269" y="2951922"/>
            <a:ext cx="646044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E72D6C7-2D35-4798-8A6B-1A40B71BF14A}"/>
              </a:ext>
            </a:extLst>
          </p:cNvPr>
          <p:cNvSpPr txBox="1"/>
          <p:nvPr/>
        </p:nvSpPr>
        <p:spPr bwMode="auto">
          <a:xfrm>
            <a:off x="9970582" y="2526457"/>
            <a:ext cx="1739347" cy="920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kern="0" dirty="0">
                <a:latin typeface="+mn-lt"/>
              </a:rPr>
              <a:t>background</a:t>
            </a:r>
          </a:p>
          <a:p>
            <a:pPr algn="l"/>
            <a:r>
              <a:rPr lang="en-US" sz="1600" kern="0" dirty="0">
                <a:latin typeface="+mn-lt"/>
              </a:rPr>
              <a:t>(often generated automatically)</a:t>
            </a:r>
            <a:endParaRPr lang="en-GB" sz="1600" kern="0" dirty="0" err="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507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A98CF6-6640-4080-99E2-6833A0C01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43404" lvl="1" indent="0" algn="ctr">
              <a:spcBef>
                <a:spcPts val="1200"/>
              </a:spcBef>
              <a:spcAft>
                <a:spcPts val="0"/>
              </a:spcAft>
              <a:buNone/>
            </a:pPr>
            <a:endParaRPr lang="en-US" sz="2800" b="1" dirty="0"/>
          </a:p>
          <a:p>
            <a:pPr marL="243404" lvl="1" indent="0" algn="ctr">
              <a:spcBef>
                <a:spcPts val="1200"/>
              </a:spcBef>
              <a:spcAft>
                <a:spcPts val="0"/>
              </a:spcAft>
              <a:buNone/>
            </a:pPr>
            <a:endParaRPr lang="en-US" sz="2800" b="1" dirty="0"/>
          </a:p>
          <a:p>
            <a:pPr marL="243404" lvl="1" indent="0" algn="ctr">
              <a:spcBef>
                <a:spcPts val="1200"/>
              </a:spcBef>
              <a:spcAft>
                <a:spcPts val="0"/>
              </a:spcAft>
              <a:buNone/>
            </a:pPr>
            <a:endParaRPr lang="en-US" sz="2800" b="1" dirty="0"/>
          </a:p>
          <a:p>
            <a:pPr marL="243404" lvl="1" indent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800" b="1" dirty="0"/>
              <a:t>We always compare the occurrence of GO terms in two sets of proteins (even when it’s not apparent)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0697ECD-07D8-4ED8-82EE-DBEEBED0E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term enrichment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070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060D21-FCE6-4EF8-ABA0-CA07F2F928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071" y="1633225"/>
            <a:ext cx="11232092" cy="5014385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Most common problem:</a:t>
            </a:r>
            <a:r>
              <a:rPr lang="en-US" dirty="0"/>
              <a:t> what are the distinguishing features of a set of proteins?</a:t>
            </a:r>
          </a:p>
          <a:p>
            <a:r>
              <a:rPr lang="en-US" b="1" dirty="0"/>
              <a:t>Tool:</a:t>
            </a:r>
            <a:r>
              <a:rPr lang="en-US" dirty="0"/>
              <a:t> GO term enrichment tool at the GO site </a:t>
            </a:r>
            <a:r>
              <a:rPr lang="en-US" dirty="0">
                <a:hlinkClick r:id="rId2"/>
              </a:rPr>
              <a:t>http://amigo.geneontology.org/amigo</a:t>
            </a:r>
            <a:endParaRPr lang="en-US" dirty="0"/>
          </a:p>
          <a:p>
            <a:r>
              <a:rPr lang="en-US" b="1" dirty="0"/>
              <a:t>Input:</a:t>
            </a:r>
            <a:r>
              <a:rPr lang="en-US" dirty="0"/>
              <a:t> a set of gene names / protein accessions</a:t>
            </a:r>
          </a:p>
          <a:p>
            <a:pPr lvl="1"/>
            <a:r>
              <a:rPr lang="en-US" dirty="0"/>
              <a:t>automated translation to </a:t>
            </a:r>
            <a:r>
              <a:rPr lang="en-US" dirty="0" err="1"/>
              <a:t>UniProt</a:t>
            </a:r>
            <a:r>
              <a:rPr lang="en-US" dirty="0"/>
              <a:t> accessions (if needed)</a:t>
            </a:r>
          </a:p>
          <a:p>
            <a:pPr lvl="1"/>
            <a:r>
              <a:rPr lang="en-US" dirty="0"/>
              <a:t>associated GO terms are retrieved via GOA</a:t>
            </a:r>
          </a:p>
          <a:p>
            <a:r>
              <a:rPr lang="en-US" dirty="0"/>
              <a:t>User can restrict organisms, namespace</a:t>
            </a:r>
          </a:p>
          <a:p>
            <a:r>
              <a:rPr lang="en-US" dirty="0"/>
              <a:t>User can specify a background – otherwise usually the full human proteome is used</a:t>
            </a:r>
          </a:p>
          <a:p>
            <a:r>
              <a:rPr lang="en-US" dirty="0"/>
              <a:t>User can select the statistics used</a:t>
            </a:r>
          </a:p>
          <a:p>
            <a:endParaRPr lang="en-US" dirty="0"/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05C92F3-7EF5-41FE-A099-85F80978D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term enrichment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639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84FC0D2-80DA-475E-AD59-5DFB878CE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071" y="1976719"/>
            <a:ext cx="11232092" cy="3783389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Exercise #0:</a:t>
            </a:r>
            <a:r>
              <a:rPr lang="en-US" sz="2400" dirty="0"/>
              <a:t> Let’s calculate GO term enrichment on </a:t>
            </a:r>
            <a:r>
              <a:rPr lang="en-US" sz="2400" dirty="0">
                <a:hlinkClick r:id="rId2"/>
              </a:rPr>
              <a:t>this set</a:t>
            </a:r>
            <a:r>
              <a:rPr lang="en-US" sz="2400" dirty="0"/>
              <a:t> of proteins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b="1" dirty="0"/>
              <a:t>Question:	</a:t>
            </a:r>
            <a:r>
              <a:rPr lang="en-US" sz="2400" dirty="0"/>
              <a:t>What is the common feature of this set?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en-US" sz="2400" b="1" dirty="0"/>
              <a:t>Approach:</a:t>
            </a:r>
            <a:r>
              <a:rPr lang="en-US" sz="2400" dirty="0"/>
              <a:t>	Let’s use the </a:t>
            </a:r>
            <a:r>
              <a:rPr lang="en-US" sz="2400" dirty="0" err="1">
                <a:hlinkClick r:id="rId3"/>
              </a:rPr>
              <a:t>AmiGO</a:t>
            </a:r>
            <a:r>
              <a:rPr lang="en-US" sz="2400" dirty="0">
                <a:hlinkClick r:id="rId3"/>
              </a:rPr>
              <a:t> enrichment tool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		Look at enriched terms in all three namespaces</a:t>
            </a:r>
            <a:endParaRPr lang="hu-HU" sz="2400" dirty="0"/>
          </a:p>
          <a:p>
            <a:endParaRPr lang="en-GB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41DC27-A72D-4D53-A621-D5B33E988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term enrichment | exercise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760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A126F99-C7E6-4BE5-8DC7-65894BF97D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01168" lvl="1" indent="0">
              <a:buNone/>
            </a:pPr>
            <a:r>
              <a:rPr lang="en-US" sz="2400" b="1" dirty="0"/>
              <a:t>Workflow</a:t>
            </a:r>
          </a:p>
          <a:p>
            <a:r>
              <a:rPr lang="en-US" dirty="0"/>
              <a:t>get GO terms for input set of proteins</a:t>
            </a:r>
          </a:p>
          <a:p>
            <a:pPr lvl="1"/>
            <a:r>
              <a:rPr lang="en-US" dirty="0"/>
              <a:t>number of proteins: </a:t>
            </a:r>
            <a:r>
              <a:rPr lang="en-US" i="1" dirty="0" err="1"/>
              <a:t>N</a:t>
            </a:r>
            <a:r>
              <a:rPr lang="en-US" i="1" baseline="30000" dirty="0" err="1"/>
              <a:t>set</a:t>
            </a:r>
            <a:endParaRPr lang="en-US" i="1" baseline="30000" dirty="0"/>
          </a:p>
          <a:p>
            <a:pPr lvl="1"/>
            <a:r>
              <a:rPr lang="en-US" dirty="0"/>
              <a:t>occurrence of term i:  </a:t>
            </a:r>
            <a:r>
              <a:rPr lang="en-US" i="1" dirty="0" err="1"/>
              <a:t>n</a:t>
            </a:r>
            <a:r>
              <a:rPr lang="en-US" i="1" baseline="-25000" dirty="0" err="1"/>
              <a:t>i</a:t>
            </a:r>
            <a:r>
              <a:rPr lang="en-US" i="1" baseline="30000" dirty="0" err="1"/>
              <a:t>set</a:t>
            </a:r>
            <a:endParaRPr lang="en-US" i="1" baseline="30000" dirty="0"/>
          </a:p>
          <a:p>
            <a:pPr lvl="1"/>
            <a:r>
              <a:rPr lang="en-US" dirty="0"/>
              <a:t>frequency of term i:   </a:t>
            </a:r>
            <a:r>
              <a:rPr lang="en-US" i="1" dirty="0" err="1"/>
              <a:t>f</a:t>
            </a:r>
            <a:r>
              <a:rPr lang="en-US" i="1" baseline="-25000" dirty="0" err="1"/>
              <a:t>i</a:t>
            </a:r>
            <a:r>
              <a:rPr lang="en-US" i="1" baseline="30000" dirty="0" err="1"/>
              <a:t>set</a:t>
            </a:r>
            <a:r>
              <a:rPr lang="en-US" dirty="0"/>
              <a:t> = </a:t>
            </a:r>
            <a:r>
              <a:rPr lang="en-US" i="1" dirty="0" err="1"/>
              <a:t>n</a:t>
            </a:r>
            <a:r>
              <a:rPr lang="en-US" i="1" baseline="-25000" dirty="0" err="1"/>
              <a:t>i</a:t>
            </a:r>
            <a:r>
              <a:rPr lang="en-US" i="1" baseline="30000" dirty="0" err="1"/>
              <a:t>set</a:t>
            </a:r>
            <a:r>
              <a:rPr lang="en-US" dirty="0"/>
              <a:t> / </a:t>
            </a:r>
            <a:r>
              <a:rPr lang="en-US" i="1" dirty="0" err="1"/>
              <a:t>N</a:t>
            </a:r>
            <a:r>
              <a:rPr lang="en-US" i="1" baseline="30000" dirty="0" err="1"/>
              <a:t>set</a:t>
            </a:r>
            <a:r>
              <a:rPr lang="en-US" dirty="0"/>
              <a:t> </a:t>
            </a:r>
            <a:endParaRPr lang="en-US" i="1" baseline="30000" dirty="0"/>
          </a:p>
          <a:p>
            <a:r>
              <a:rPr lang="en-US" dirty="0"/>
              <a:t>get occurrences of same terms for full proteome</a:t>
            </a:r>
          </a:p>
          <a:p>
            <a:pPr lvl="1"/>
            <a:r>
              <a:rPr lang="en-US" dirty="0"/>
              <a:t>number of proteins = </a:t>
            </a:r>
            <a:r>
              <a:rPr lang="en-US" i="1" dirty="0" err="1"/>
              <a:t>N</a:t>
            </a:r>
            <a:r>
              <a:rPr lang="en-US" i="1" baseline="30000" dirty="0" err="1"/>
              <a:t>proteome</a:t>
            </a:r>
            <a:endParaRPr lang="en-US" i="1" baseline="30000" dirty="0"/>
          </a:p>
          <a:p>
            <a:pPr lvl="1"/>
            <a:r>
              <a:rPr lang="en-US" dirty="0"/>
              <a:t>occurrence of term </a:t>
            </a:r>
            <a:r>
              <a:rPr lang="en-US" dirty="0" err="1"/>
              <a:t>i</a:t>
            </a:r>
            <a:r>
              <a:rPr lang="en-US" dirty="0"/>
              <a:t> = </a:t>
            </a:r>
            <a:r>
              <a:rPr lang="en-US" i="1" dirty="0" err="1"/>
              <a:t>n</a:t>
            </a:r>
            <a:r>
              <a:rPr lang="en-US" i="1" baseline="-25000" dirty="0" err="1"/>
              <a:t>i</a:t>
            </a:r>
            <a:r>
              <a:rPr lang="en-US" i="1" baseline="30000" dirty="0" err="1"/>
              <a:t>proteome</a:t>
            </a:r>
            <a:endParaRPr lang="en-US" i="1" baseline="30000" dirty="0"/>
          </a:p>
          <a:p>
            <a:pPr lvl="1"/>
            <a:r>
              <a:rPr lang="en-US" dirty="0"/>
              <a:t>frequency of term i:   </a:t>
            </a:r>
            <a:r>
              <a:rPr lang="en-US" i="1" dirty="0" err="1"/>
              <a:t>f</a:t>
            </a:r>
            <a:r>
              <a:rPr lang="en-US" i="1" baseline="-25000" dirty="0" err="1"/>
              <a:t>i</a:t>
            </a:r>
            <a:r>
              <a:rPr lang="en-US" i="1" baseline="30000" dirty="0" err="1"/>
              <a:t>proteome</a:t>
            </a:r>
            <a:r>
              <a:rPr lang="en-US" dirty="0"/>
              <a:t> = </a:t>
            </a:r>
            <a:r>
              <a:rPr lang="en-US" i="1" dirty="0" err="1"/>
              <a:t>n</a:t>
            </a:r>
            <a:r>
              <a:rPr lang="en-US" i="1" baseline="-25000" dirty="0" err="1"/>
              <a:t>i</a:t>
            </a:r>
            <a:r>
              <a:rPr lang="en-US" i="1" baseline="30000" dirty="0" err="1"/>
              <a:t>proteome</a:t>
            </a:r>
            <a:r>
              <a:rPr lang="en-US" dirty="0"/>
              <a:t> / </a:t>
            </a:r>
            <a:r>
              <a:rPr lang="en-US" i="1" dirty="0" err="1"/>
              <a:t>N</a:t>
            </a:r>
            <a:r>
              <a:rPr lang="en-US" i="1" baseline="30000" dirty="0" err="1"/>
              <a:t>proteome</a:t>
            </a:r>
            <a:r>
              <a:rPr lang="en-US" dirty="0"/>
              <a:t> </a:t>
            </a:r>
            <a:endParaRPr lang="en-US" i="1" baseline="30000" dirty="0"/>
          </a:p>
          <a:p>
            <a:r>
              <a:rPr lang="en-US" dirty="0"/>
              <a:t>calculate expected occurrence: </a:t>
            </a:r>
            <a:r>
              <a:rPr lang="en-US" i="1" dirty="0" err="1"/>
              <a:t>n</a:t>
            </a:r>
            <a:r>
              <a:rPr lang="en-US" i="1" baseline="-25000" dirty="0" err="1"/>
              <a:t>i</a:t>
            </a:r>
            <a:r>
              <a:rPr lang="en-US" i="1" baseline="30000" dirty="0" err="1"/>
              <a:t>exp</a:t>
            </a:r>
            <a:r>
              <a:rPr lang="en-US" dirty="0"/>
              <a:t> = </a:t>
            </a:r>
            <a:r>
              <a:rPr lang="en-US" i="1" dirty="0" err="1"/>
              <a:t>f</a:t>
            </a:r>
            <a:r>
              <a:rPr lang="en-US" i="1" baseline="-25000" dirty="0" err="1"/>
              <a:t>i</a:t>
            </a:r>
            <a:r>
              <a:rPr lang="en-US" i="1" baseline="30000" dirty="0" err="1"/>
              <a:t>proteome</a:t>
            </a:r>
            <a:r>
              <a:rPr lang="en-US" dirty="0"/>
              <a:t> * </a:t>
            </a:r>
            <a:r>
              <a:rPr lang="en-US" i="1" dirty="0" err="1"/>
              <a:t>N</a:t>
            </a:r>
            <a:r>
              <a:rPr lang="en-US" i="1" baseline="30000" dirty="0" err="1"/>
              <a:t>set</a:t>
            </a:r>
            <a:r>
              <a:rPr lang="en-US" dirty="0"/>
              <a:t> </a:t>
            </a:r>
          </a:p>
          <a:p>
            <a:r>
              <a:rPr lang="en-US" dirty="0"/>
              <a:t>calculate p-value based on </a:t>
            </a:r>
            <a:r>
              <a:rPr lang="en-US" dirty="0">
                <a:hlinkClick r:id="rId2"/>
              </a:rPr>
              <a:t>Fisher’s exact test</a:t>
            </a:r>
            <a:r>
              <a:rPr lang="en-US" dirty="0"/>
              <a:t> (expected vs observed)</a:t>
            </a:r>
            <a:endParaRPr lang="en-US" i="1" baseline="30000" dirty="0"/>
          </a:p>
          <a:p>
            <a:r>
              <a:rPr lang="en-US" dirty="0"/>
              <a:t>calculate fold enrichment: </a:t>
            </a:r>
            <a:r>
              <a:rPr lang="en-US" i="1" dirty="0" err="1"/>
              <a:t>n</a:t>
            </a:r>
            <a:r>
              <a:rPr lang="en-US" i="1" baseline="-25000" dirty="0" err="1"/>
              <a:t>i</a:t>
            </a:r>
            <a:r>
              <a:rPr lang="en-US" i="1" baseline="30000" dirty="0" err="1"/>
              <a:t>set</a:t>
            </a:r>
            <a:r>
              <a:rPr lang="en-US" dirty="0"/>
              <a:t> = /</a:t>
            </a:r>
            <a:r>
              <a:rPr lang="en-US" i="1" dirty="0"/>
              <a:t> </a:t>
            </a:r>
            <a:r>
              <a:rPr lang="en-US" i="1" dirty="0" err="1"/>
              <a:t>n</a:t>
            </a:r>
            <a:r>
              <a:rPr lang="en-US" i="1" baseline="-25000" dirty="0" err="1"/>
              <a:t>i</a:t>
            </a:r>
            <a:r>
              <a:rPr lang="en-US" i="1" baseline="30000" dirty="0" err="1"/>
              <a:t>exp</a:t>
            </a:r>
            <a:r>
              <a:rPr lang="en-US" dirty="0"/>
              <a:t> </a:t>
            </a:r>
          </a:p>
          <a:p>
            <a:pPr lvl="1"/>
            <a:endParaRPr lang="en-US" dirty="0"/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D82500-35D0-4C9C-A945-AA2B5DAAA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term enrichment – behind the scenes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984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D7575ED-1FBC-4516-8FA0-C15B2930DD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Contingency table: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8A32EEA-96A3-4CB7-8B57-24476514F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term enrichment – behind the scenes</a:t>
            </a:r>
            <a:endParaRPr lang="en-GB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4527D30-FF4F-44C5-A575-C906F9647B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085672"/>
              </p:ext>
            </p:extLst>
          </p:nvPr>
        </p:nvGraphicFramePr>
        <p:xfrm>
          <a:off x="2002182" y="1940119"/>
          <a:ext cx="6893339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0304">
                  <a:extLst>
                    <a:ext uri="{9D8B030D-6E8A-4147-A177-3AD203B41FA5}">
                      <a16:colId xmlns:a16="http://schemas.microsoft.com/office/drawing/2014/main" val="2675281107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851475757"/>
                    </a:ext>
                  </a:extLst>
                </a:gridCol>
                <a:gridCol w="2117035">
                  <a:extLst>
                    <a:ext uri="{9D8B030D-6E8A-4147-A177-3AD203B41FA5}">
                      <a16:colId xmlns:a16="http://schemas.microsoft.com/office/drawing/2014/main" val="1995172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0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</a:rPr>
                        <a:t>Expected (from human proteome)</a:t>
                      </a:r>
                      <a:endParaRPr lang="en-GB" sz="20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</a:rPr>
                        <a:t>Observed (in the real dataset)</a:t>
                      </a:r>
                      <a:endParaRPr lang="en-GB" sz="20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76427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</a:rPr>
                        <a:t>Number of proteins with the term</a:t>
                      </a:r>
                      <a:endParaRPr lang="en-GB" sz="20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 err="1"/>
                        <a:t>n</a:t>
                      </a:r>
                      <a:r>
                        <a:rPr lang="en-US" sz="2000" i="1" baseline="-25000" dirty="0" err="1"/>
                        <a:t>i</a:t>
                      </a:r>
                      <a:r>
                        <a:rPr lang="en-US" sz="2000" i="1" baseline="30000" dirty="0" err="1"/>
                        <a:t>exp</a:t>
                      </a:r>
                      <a:endParaRPr lang="en-GB" sz="20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 err="1"/>
                        <a:t>n</a:t>
                      </a:r>
                      <a:r>
                        <a:rPr lang="en-US" sz="2000" i="1" baseline="-25000" dirty="0" err="1"/>
                        <a:t>i</a:t>
                      </a:r>
                      <a:r>
                        <a:rPr lang="en-US" sz="2000" i="1" baseline="30000" dirty="0" err="1"/>
                        <a:t>set</a:t>
                      </a:r>
                      <a:endParaRPr lang="en-GB" sz="20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535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</a:rPr>
                        <a:t>Number of proteins without the term</a:t>
                      </a:r>
                      <a:endParaRPr lang="en-GB" sz="20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 err="1"/>
                        <a:t>N</a:t>
                      </a:r>
                      <a:r>
                        <a:rPr lang="en-US" sz="2000" i="1" baseline="30000" dirty="0" err="1"/>
                        <a:t>set</a:t>
                      </a:r>
                      <a:r>
                        <a:rPr lang="en-US" sz="2000" b="0" dirty="0" err="1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r>
                        <a:rPr lang="en-US" sz="2000" i="1" dirty="0" err="1"/>
                        <a:t>n</a:t>
                      </a:r>
                      <a:r>
                        <a:rPr lang="en-US" sz="2000" i="1" baseline="-25000" dirty="0" err="1"/>
                        <a:t>i</a:t>
                      </a:r>
                      <a:r>
                        <a:rPr lang="en-US" sz="2000" i="1" baseline="30000" dirty="0" err="1"/>
                        <a:t>exp</a:t>
                      </a:r>
                      <a:r>
                        <a:rPr lang="en-US" sz="2000" dirty="0"/>
                        <a:t> </a:t>
                      </a:r>
                      <a:endParaRPr lang="en-GB" sz="20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 err="1"/>
                        <a:t>N</a:t>
                      </a:r>
                      <a:r>
                        <a:rPr lang="en-US" sz="2000" i="1" baseline="30000" dirty="0" err="1"/>
                        <a:t>set</a:t>
                      </a:r>
                      <a:r>
                        <a:rPr lang="en-US" sz="2000" b="0" i="1" dirty="0" err="1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r>
                        <a:rPr lang="en-US" sz="2000" i="1" dirty="0" err="1"/>
                        <a:t>n</a:t>
                      </a:r>
                      <a:r>
                        <a:rPr lang="en-US" sz="2000" i="1" baseline="-25000" dirty="0" err="1"/>
                        <a:t>i</a:t>
                      </a:r>
                      <a:r>
                        <a:rPr lang="en-US" sz="2000" i="1" baseline="30000" dirty="0" err="1"/>
                        <a:t>set</a:t>
                      </a:r>
                      <a:endParaRPr lang="en-GB" sz="20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26614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629038D-AD97-4F7D-A391-815E17AAA4FE}"/>
              </a:ext>
            </a:extLst>
          </p:cNvPr>
          <p:cNvSpPr txBox="1"/>
          <p:nvPr/>
        </p:nvSpPr>
        <p:spPr bwMode="auto">
          <a:xfrm>
            <a:off x="934277" y="4522304"/>
            <a:ext cx="10775651" cy="156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800" b="1" kern="0" dirty="0">
                <a:latin typeface="+mn-lt"/>
              </a:rPr>
              <a:t>p-value:</a:t>
            </a:r>
            <a:r>
              <a:rPr lang="en-US" sz="1800" kern="0" dirty="0">
                <a:latin typeface="+mn-lt"/>
              </a:rPr>
              <a:t> how probable is it that this difference between expected and observed is because of chance?</a:t>
            </a:r>
          </a:p>
          <a:p>
            <a:pPr algn="l"/>
            <a:r>
              <a:rPr lang="en-US" sz="1800" b="1" kern="0" dirty="0">
                <a:latin typeface="+mn-lt"/>
              </a:rPr>
              <a:t>fold enrichment:</a:t>
            </a:r>
            <a:r>
              <a:rPr lang="en-US" sz="1800" kern="0" dirty="0">
                <a:latin typeface="+mn-lt"/>
              </a:rPr>
              <a:t> how many times more proteins have the term than we’d expect from random?</a:t>
            </a:r>
          </a:p>
          <a:p>
            <a:pPr algn="l"/>
            <a:endParaRPr lang="en-US" sz="1800" kern="0" dirty="0">
              <a:latin typeface="+mn-lt"/>
            </a:endParaRPr>
          </a:p>
          <a:p>
            <a:pPr algn="l"/>
            <a:endParaRPr lang="en-US" sz="1800" kern="0" dirty="0">
              <a:latin typeface="+mn-lt"/>
            </a:endParaRPr>
          </a:p>
          <a:p>
            <a:pPr algn="ctr"/>
            <a:r>
              <a:rPr lang="en-US" sz="1800" kern="0" dirty="0">
                <a:latin typeface="+mn-lt"/>
              </a:rPr>
              <a:t>separate values for each term</a:t>
            </a:r>
            <a:endParaRPr lang="en-GB" sz="1800" kern="0" dirty="0" err="1">
              <a:latin typeface="+mn-lt"/>
            </a:endParaRP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0881023E-DF00-4E41-BCDF-2D335136258A}"/>
              </a:ext>
            </a:extLst>
          </p:cNvPr>
          <p:cNvSpPr/>
          <p:nvPr/>
        </p:nvSpPr>
        <p:spPr bwMode="auto">
          <a:xfrm>
            <a:off x="6096000" y="5267739"/>
            <a:ext cx="523461" cy="427681"/>
          </a:xfrm>
          <a:prstGeom prst="downArrow">
            <a:avLst/>
          </a:prstGeom>
          <a:solidFill>
            <a:srgbClr val="00666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dirty="0" err="1">
              <a:ln>
                <a:noFill/>
              </a:ln>
              <a:solidFill>
                <a:schemeClr val="accent3"/>
              </a:solidFill>
              <a:effectLst/>
              <a:latin typeface="Arial" pitchFamily="-112" charset="0"/>
              <a:ea typeface="Geneva" pitchFamily="-112" charset="0"/>
              <a:cs typeface="Genev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94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49F2C77-39D4-4D7D-AB24-4E17023DE10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9268513"/>
              </p:ext>
            </p:extLst>
          </p:nvPr>
        </p:nvGraphicFramePr>
        <p:xfrm>
          <a:off x="823290" y="1717316"/>
          <a:ext cx="10545419" cy="3741420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3828879">
                  <a:extLst>
                    <a:ext uri="{9D8B030D-6E8A-4147-A177-3AD203B41FA5}">
                      <a16:colId xmlns:a16="http://schemas.microsoft.com/office/drawing/2014/main" val="2032445579"/>
                    </a:ext>
                  </a:extLst>
                </a:gridCol>
                <a:gridCol w="952260">
                  <a:extLst>
                    <a:ext uri="{9D8B030D-6E8A-4147-A177-3AD203B41FA5}">
                      <a16:colId xmlns:a16="http://schemas.microsoft.com/office/drawing/2014/main" val="3446049475"/>
                    </a:ext>
                  </a:extLst>
                </a:gridCol>
                <a:gridCol w="952260">
                  <a:extLst>
                    <a:ext uri="{9D8B030D-6E8A-4147-A177-3AD203B41FA5}">
                      <a16:colId xmlns:a16="http://schemas.microsoft.com/office/drawing/2014/main" val="2744895640"/>
                    </a:ext>
                  </a:extLst>
                </a:gridCol>
                <a:gridCol w="952260">
                  <a:extLst>
                    <a:ext uri="{9D8B030D-6E8A-4147-A177-3AD203B41FA5}">
                      <a16:colId xmlns:a16="http://schemas.microsoft.com/office/drawing/2014/main" val="1353200689"/>
                    </a:ext>
                  </a:extLst>
                </a:gridCol>
                <a:gridCol w="952260">
                  <a:extLst>
                    <a:ext uri="{9D8B030D-6E8A-4147-A177-3AD203B41FA5}">
                      <a16:colId xmlns:a16="http://schemas.microsoft.com/office/drawing/2014/main" val="747997733"/>
                    </a:ext>
                  </a:extLst>
                </a:gridCol>
                <a:gridCol w="952260">
                  <a:extLst>
                    <a:ext uri="{9D8B030D-6E8A-4147-A177-3AD203B41FA5}">
                      <a16:colId xmlns:a16="http://schemas.microsoft.com/office/drawing/2014/main" val="2685018792"/>
                    </a:ext>
                  </a:extLst>
                </a:gridCol>
                <a:gridCol w="1955240">
                  <a:extLst>
                    <a:ext uri="{9D8B030D-6E8A-4147-A177-3AD203B41FA5}">
                      <a16:colId xmlns:a16="http://schemas.microsoft.com/office/drawing/2014/main" val="4202394649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GO biological process complete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Homo sapiens - REFLIST (20851)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upload_1 (1201)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upload_1 (expected)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upload_1 (over/under)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upload_1 (fold Enrichment)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upload_1 (P-value)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494544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mitochondrion organization (GO:0007005)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467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311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26.9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11.56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9.12E-191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842518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effectLst/>
                        </a:rPr>
                        <a:t>cellular metabolic process (GO:0044237)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7782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872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448.24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1.95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2.57E-124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011976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>
                          <a:effectLst/>
                        </a:rPr>
                        <a:t>metabolic process (GO:0008152)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8585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906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494.49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1.83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1.20E-117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171466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oxidation-reduction process (GO:0055114)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968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302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55.76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+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5.42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1.03E-112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1492583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small molecule metabolic process (GO:0044281)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1748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379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100.68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+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3.76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8.28E-103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98007809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generation of precursor metabolites and energy (GO:0006091)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414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205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23.85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8.6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1.13E-102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238059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>
                          <a:effectLst/>
                        </a:rPr>
                        <a:t>mitochondrial transport (GO:0006839)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229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165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13.19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12.51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4.79E-100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1291602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cellular respiration (GO:0045333)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160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141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9.22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15.3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6.40E-93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77223898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mitochondrial gene expression (GO:0140053)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142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136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8.18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16.63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1.19E-92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1231582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energy derivation by oxidation of organic compounds (GO:0015980)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230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146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13.25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11.02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2.68E-82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82581443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carboxylic acid metabolic process (GO:0019752)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901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244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51.9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4.7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6.74E-78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037743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>
                          <a:effectLst/>
                        </a:rPr>
                        <a:t>oxidative phosphorylation (GO:0006119)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121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115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6.97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+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16.5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2.31E-77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8086649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mitochondrial translation (GO:0032543)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113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110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6.51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16.9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1.49E-74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026269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electron transport chain (GO:0022900)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178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10.25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12.19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1.60E-73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350267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ATP metabolic process (GO:0046034)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210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132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12.1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10.91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1.60E-73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25578913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7E600A82-67F7-4D5A-B1AB-244C3F8A7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term enrichment – example #0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30CC46-9090-4CBA-A3F0-3D045B638CE6}"/>
              </a:ext>
            </a:extLst>
          </p:cNvPr>
          <p:cNvSpPr txBox="1"/>
          <p:nvPr/>
        </p:nvSpPr>
        <p:spPr bwMode="auto">
          <a:xfrm>
            <a:off x="4713901" y="5597571"/>
            <a:ext cx="2764196" cy="1166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b="1" kern="0" dirty="0">
                <a:latin typeface="+mn-lt"/>
              </a:rPr>
              <a:t>Look for terms with: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kern="0" dirty="0">
                <a:latin typeface="+mn-lt"/>
              </a:rPr>
              <a:t>Low p-value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kern="0" dirty="0">
                <a:latin typeface="+mn-lt"/>
              </a:rPr>
              <a:t>High fold enrichment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kern="0" dirty="0">
                <a:latin typeface="+mn-lt"/>
              </a:rPr>
              <a:t>(high number of proteins)</a:t>
            </a:r>
            <a:endParaRPr lang="en-GB" sz="1600" kern="0" dirty="0" err="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377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49F2C77-39D4-4D7D-AB24-4E17023DE10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0173188"/>
              </p:ext>
            </p:extLst>
          </p:nvPr>
        </p:nvGraphicFramePr>
        <p:xfrm>
          <a:off x="823290" y="1717316"/>
          <a:ext cx="10545419" cy="3741420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3828879">
                  <a:extLst>
                    <a:ext uri="{9D8B030D-6E8A-4147-A177-3AD203B41FA5}">
                      <a16:colId xmlns:a16="http://schemas.microsoft.com/office/drawing/2014/main" val="2032445579"/>
                    </a:ext>
                  </a:extLst>
                </a:gridCol>
                <a:gridCol w="952260">
                  <a:extLst>
                    <a:ext uri="{9D8B030D-6E8A-4147-A177-3AD203B41FA5}">
                      <a16:colId xmlns:a16="http://schemas.microsoft.com/office/drawing/2014/main" val="3446049475"/>
                    </a:ext>
                  </a:extLst>
                </a:gridCol>
                <a:gridCol w="952260">
                  <a:extLst>
                    <a:ext uri="{9D8B030D-6E8A-4147-A177-3AD203B41FA5}">
                      <a16:colId xmlns:a16="http://schemas.microsoft.com/office/drawing/2014/main" val="2744895640"/>
                    </a:ext>
                  </a:extLst>
                </a:gridCol>
                <a:gridCol w="952260">
                  <a:extLst>
                    <a:ext uri="{9D8B030D-6E8A-4147-A177-3AD203B41FA5}">
                      <a16:colId xmlns:a16="http://schemas.microsoft.com/office/drawing/2014/main" val="1353200689"/>
                    </a:ext>
                  </a:extLst>
                </a:gridCol>
                <a:gridCol w="952260">
                  <a:extLst>
                    <a:ext uri="{9D8B030D-6E8A-4147-A177-3AD203B41FA5}">
                      <a16:colId xmlns:a16="http://schemas.microsoft.com/office/drawing/2014/main" val="747997733"/>
                    </a:ext>
                  </a:extLst>
                </a:gridCol>
                <a:gridCol w="952260">
                  <a:extLst>
                    <a:ext uri="{9D8B030D-6E8A-4147-A177-3AD203B41FA5}">
                      <a16:colId xmlns:a16="http://schemas.microsoft.com/office/drawing/2014/main" val="2685018792"/>
                    </a:ext>
                  </a:extLst>
                </a:gridCol>
                <a:gridCol w="1955240">
                  <a:extLst>
                    <a:ext uri="{9D8B030D-6E8A-4147-A177-3AD203B41FA5}">
                      <a16:colId xmlns:a16="http://schemas.microsoft.com/office/drawing/2014/main" val="4202394649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GO biological process complete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Homo sapiens - REFLIST (20851)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upload_1 (1201)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upload_1 (expected)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upload_1 (over/under)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upload_1 (fold Enrichment)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upload_1 (P-value)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494544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mitochondrion organization (GO:0007005)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467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311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26.9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11.56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9.12E-191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518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effectLst/>
                        </a:rPr>
                        <a:t>cellular metabolic process (GO:0044237)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7782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872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448.24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1.95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2.57E-124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011976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>
                          <a:effectLst/>
                        </a:rPr>
                        <a:t>metabolic process (GO:0008152)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8585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906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494.49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1.83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1.20E-117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171466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oxidation-reduction process (GO:0055114)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968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302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55.76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+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5.42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1.03E-112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1492583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small molecule metabolic process (GO:0044281)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1748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379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100.68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+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3.76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8.28E-103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98007809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generation of precursor metabolites and energy (GO:0006091)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414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205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23.85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8.6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1.13E-102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238059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>
                          <a:effectLst/>
                        </a:rPr>
                        <a:t>mitochondrial transport (GO:0006839)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229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165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13.19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12.51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4.79E-100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91602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cellular respiration (GO:0045333)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160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141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9.22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15.3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6.40E-93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77223898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mitochondrial gene expression (GO:0140053)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142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136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8.18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16.63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1.19E-92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231582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energy derivation by oxidation of organic compounds (GO:0015980)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230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146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13.25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11.02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2.68E-82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81443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carboxylic acid metabolic process (GO:0019752)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901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244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51.9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4.7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6.74E-78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037743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>
                          <a:effectLst/>
                        </a:rPr>
                        <a:t>oxidative phosphorylation (GO:0006119)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121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115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6.97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+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16.5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2.31E-77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086649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mitochondrial translation (GO:0032543)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113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110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6.51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16.9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1.49E-74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6269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electron transport chain (GO:0022900)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178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10.25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12.19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1.60E-73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50267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ATP metabolic process (GO:0046034)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210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132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12.1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+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10.91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1.60E-73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5578913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7E600A82-67F7-4D5A-B1AB-244C3F8A7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term enrichment – example #0</a:t>
            </a: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60FAC4-E4B5-43F5-A3F0-DD9C00E61376}"/>
              </a:ext>
            </a:extLst>
          </p:cNvPr>
          <p:cNvSpPr txBox="1"/>
          <p:nvPr/>
        </p:nvSpPr>
        <p:spPr bwMode="auto">
          <a:xfrm>
            <a:off x="3542106" y="5771351"/>
            <a:ext cx="5107786" cy="48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 b="1" kern="0" dirty="0">
                <a:latin typeface="+mn-lt"/>
              </a:rPr>
              <a:t>common feature: mitochondrial proteins</a:t>
            </a:r>
            <a:endParaRPr lang="en-GB" sz="2000" b="1" kern="0" dirty="0" err="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2258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DDB1A33-B1EF-42A3-9B2A-D7E2341F4A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Three sets of proteins:</a:t>
            </a:r>
          </a:p>
          <a:p>
            <a:pPr lvl="1"/>
            <a:r>
              <a:rPr lang="en-US" dirty="0">
                <a:hlinkClick r:id="rId2"/>
              </a:rPr>
              <a:t>set #1</a:t>
            </a:r>
            <a:r>
              <a:rPr lang="en-US" dirty="0"/>
              <a:t> (2 445 proteins)</a:t>
            </a:r>
          </a:p>
          <a:p>
            <a:pPr lvl="1"/>
            <a:r>
              <a:rPr lang="en-US" dirty="0">
                <a:hlinkClick r:id="rId3"/>
              </a:rPr>
              <a:t>set #2</a:t>
            </a:r>
            <a:r>
              <a:rPr lang="en-US" dirty="0"/>
              <a:t> (3 191 proteins)</a:t>
            </a:r>
          </a:p>
          <a:p>
            <a:pPr lvl="1"/>
            <a:r>
              <a:rPr lang="en-US" dirty="0">
                <a:hlinkClick r:id="rId4"/>
              </a:rPr>
              <a:t>set #3</a:t>
            </a:r>
            <a:r>
              <a:rPr lang="en-US" dirty="0"/>
              <a:t> (999 proteins)</a:t>
            </a:r>
          </a:p>
          <a:p>
            <a:r>
              <a:rPr lang="en-US" b="1" dirty="0"/>
              <a:t>Question:</a:t>
            </a:r>
            <a:r>
              <a:rPr lang="en-US" dirty="0"/>
              <a:t> what is the common feature of each of the sets?</a:t>
            </a:r>
          </a:p>
          <a:p>
            <a:r>
              <a:rPr lang="en-US" b="1" dirty="0"/>
              <a:t>To answer:</a:t>
            </a:r>
            <a:r>
              <a:rPr lang="en-US" dirty="0"/>
              <a:t> use term enrichment calculations at </a:t>
            </a:r>
            <a:r>
              <a:rPr lang="en-US" dirty="0">
                <a:hlinkClick r:id="rId5"/>
              </a:rPr>
              <a:t>http://amigo.geneontology.org/amigo</a:t>
            </a:r>
            <a:endParaRPr lang="en-US" dirty="0"/>
          </a:p>
          <a:p>
            <a:r>
              <a:rPr lang="en-US" dirty="0"/>
              <a:t>Namespace – start with biological process, usually this is the most informative</a:t>
            </a:r>
          </a:p>
          <a:p>
            <a:pPr lvl="1"/>
            <a:r>
              <a:rPr lang="en-US" dirty="0"/>
              <a:t>Background – human proteome</a:t>
            </a:r>
          </a:p>
          <a:p>
            <a:pPr lvl="1"/>
            <a:r>
              <a:rPr lang="en-US" dirty="0"/>
              <a:t>Test statistics – Fisher’s exact test</a:t>
            </a:r>
          </a:p>
          <a:p>
            <a:pPr lvl="1"/>
            <a:endParaRPr lang="en-US" dirty="0"/>
          </a:p>
          <a:p>
            <a:pPr marL="243404" lvl="1" indent="0" algn="ctr">
              <a:buNone/>
            </a:pPr>
            <a:r>
              <a:rPr lang="en-US" sz="2800" b="1" dirty="0"/>
              <a:t>Work in groups of 5 in breakout rooms | </a:t>
            </a:r>
            <a:r>
              <a:rPr lang="hu-HU" sz="2800" b="1" dirty="0"/>
              <a:t>2</a:t>
            </a:r>
            <a:r>
              <a:rPr lang="en-US" sz="2800" b="1" dirty="0"/>
              <a:t>0 minutes in total</a:t>
            </a:r>
          </a:p>
          <a:p>
            <a:pPr lvl="1"/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7C8148D-839D-4827-9F2D-97E07EAAB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term enrichment – exercises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369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0C2A0AE-7B10-4EA5-8E4E-FC04C183A6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Introduction to Gene Ontology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6C01EF-2B05-4296-B67A-77F5D69193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Part I.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872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F500C66-9ABA-449A-B847-ABAD8E32A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term enrichment – solutions for the exercises</a:t>
            </a:r>
            <a:endParaRPr lang="en-GB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18E77E-40D7-4978-A15E-219C99CC46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289976"/>
              </p:ext>
            </p:extLst>
          </p:nvPr>
        </p:nvGraphicFramePr>
        <p:xfrm>
          <a:off x="692459" y="1159934"/>
          <a:ext cx="10120544" cy="528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0136">
                  <a:extLst>
                    <a:ext uri="{9D8B030D-6E8A-4147-A177-3AD203B41FA5}">
                      <a16:colId xmlns:a16="http://schemas.microsoft.com/office/drawing/2014/main" val="1669134229"/>
                    </a:ext>
                  </a:extLst>
                </a:gridCol>
                <a:gridCol w="2530136">
                  <a:extLst>
                    <a:ext uri="{9D8B030D-6E8A-4147-A177-3AD203B41FA5}">
                      <a16:colId xmlns:a16="http://schemas.microsoft.com/office/drawing/2014/main" val="1445172886"/>
                    </a:ext>
                  </a:extLst>
                </a:gridCol>
                <a:gridCol w="2530136">
                  <a:extLst>
                    <a:ext uri="{9D8B030D-6E8A-4147-A177-3AD203B41FA5}">
                      <a16:colId xmlns:a16="http://schemas.microsoft.com/office/drawing/2014/main" val="3485381586"/>
                    </a:ext>
                  </a:extLst>
                </a:gridCol>
                <a:gridCol w="2530136">
                  <a:extLst>
                    <a:ext uri="{9D8B030D-6E8A-4147-A177-3AD203B41FA5}">
                      <a16:colId xmlns:a16="http://schemas.microsoft.com/office/drawing/2014/main" val="21592358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set #1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set #2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set #3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074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group #1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600" dirty="0"/>
                        <a:t>Transport / cell comm.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600" dirty="0"/>
                        <a:t>Sensory proc. / input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600" dirty="0"/>
                        <a:t>No consensus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7447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group #2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600" dirty="0"/>
                        <a:t>Transmembrane receptor activation / transport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600" dirty="0"/>
                        <a:t>transcription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600" dirty="0"/>
                        <a:t>Regulation / regulatory enzymes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9933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group #3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600" dirty="0"/>
                        <a:t>Membrane associated signaling proteins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600" dirty="0"/>
                        <a:t>Transcription factors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600" dirty="0"/>
                        <a:t>Ageing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7455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group #4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600" dirty="0"/>
                        <a:t>Cell. differentiation / sign</a:t>
                      </a:r>
                      <a:r>
                        <a:rPr lang="en-US" sz="1600" dirty="0"/>
                        <a:t>a</a:t>
                      </a:r>
                      <a:r>
                        <a:rPr lang="hu-HU" sz="1600" dirty="0"/>
                        <a:t>ling pathways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600" dirty="0"/>
                        <a:t>DNA repair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600" dirty="0"/>
                        <a:t>T-cell differentiation / neuronal diff.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9804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group #5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600" dirty="0"/>
                        <a:t>GPCR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600" dirty="0"/>
                        <a:t>TFs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600" dirty="0"/>
                        <a:t>Cell death / apoptosis, proteolysis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8814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group #6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600" dirty="0"/>
                        <a:t>Chemical stimulus in sensory perception, GPCR pathways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600" dirty="0"/>
                        <a:t>Regulation of transcription, DNA/RNA metabolism, cell biosynth. Proc.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600" dirty="0"/>
                        <a:t>Cell death, apoptosis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0619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group #7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600" dirty="0"/>
                        <a:t>Sensing smell -</a:t>
                      </a:r>
                      <a:r>
                        <a:rPr lang="en-US" sz="1600" dirty="0"/>
                        <a:t>&gt; electronic signal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Regulation of transcription levels / TFs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Homeostasis, caspases / </a:t>
                      </a:r>
                      <a:r>
                        <a:rPr lang="en-US" sz="1600" dirty="0" err="1"/>
                        <a:t>Ub</a:t>
                      </a:r>
                      <a:r>
                        <a:rPr lang="en-US" sz="1600" dirty="0"/>
                        <a:t>-induced degradation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17689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/>
                        <a:t>ground truth</a:t>
                      </a:r>
                      <a:endParaRPr lang="en-GB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Plasmamembrane</a:t>
                      </a:r>
                      <a:r>
                        <a:rPr lang="en-US" sz="1600" dirty="0"/>
                        <a:t> receptors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TFs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nothing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80963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390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8E42F4A-4836-48DD-8433-7F780E6EA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enrichment on random(?) datasets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48AE16-C4DB-4BCE-835D-785949E053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0" y="1083733"/>
            <a:ext cx="8413750" cy="4694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91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8E42F4A-4836-48DD-8433-7F780E6EA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enrichment on random(?) datasets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48AE16-C4DB-4BCE-835D-785949E053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0" y="1083733"/>
            <a:ext cx="8413750" cy="4694629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5086A3E0-B756-4C7F-986B-EC2D7BD2CAE4}"/>
              </a:ext>
            </a:extLst>
          </p:cNvPr>
          <p:cNvSpPr/>
          <p:nvPr/>
        </p:nvSpPr>
        <p:spPr bwMode="auto">
          <a:xfrm>
            <a:off x="9245600" y="723900"/>
            <a:ext cx="1536700" cy="5359400"/>
          </a:xfrm>
          <a:prstGeom prst="ellipse">
            <a:avLst/>
          </a:prstGeom>
          <a:noFill/>
          <a:ln w="571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dirty="0" err="1">
              <a:ln>
                <a:noFill/>
              </a:ln>
              <a:solidFill>
                <a:schemeClr val="accent3"/>
              </a:solidFill>
              <a:effectLst/>
              <a:latin typeface="Arial" pitchFamily="-112" charset="0"/>
              <a:ea typeface="Geneva" pitchFamily="-112" charset="0"/>
              <a:cs typeface="Geneva" pitchFamily="-11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051F25-24B7-4DC5-B138-62079755C8A7}"/>
              </a:ext>
            </a:extLst>
          </p:cNvPr>
          <p:cNvSpPr txBox="1"/>
          <p:nvPr/>
        </p:nvSpPr>
        <p:spPr bwMode="auto">
          <a:xfrm>
            <a:off x="7562340" y="6019662"/>
            <a:ext cx="2451610" cy="458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800" b="1" kern="0" dirty="0">
                <a:latin typeface="+mn-lt"/>
              </a:rPr>
              <a:t>pure annotation bias</a:t>
            </a:r>
            <a:endParaRPr lang="en-GB" sz="1800" b="1" kern="0" dirty="0" err="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4343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8E42F4A-4836-48DD-8433-7F780E6EA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enrichment on random(?) datasets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0D04EF-4460-44F4-92D1-F9E337B6FD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68" y="1398546"/>
            <a:ext cx="6451600" cy="3197749"/>
          </a:xfrm>
          <a:prstGeom prst="rect">
            <a:avLst/>
          </a:prstGeom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1A9A1E96-685E-42EB-92F0-89AD378272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64399" y="1661010"/>
            <a:ext cx="4640263" cy="2672820"/>
          </a:xfrm>
        </p:spPr>
        <p:txBody>
          <a:bodyPr/>
          <a:lstStyle/>
          <a:p>
            <a:r>
              <a:rPr lang="en-US" dirty="0"/>
              <a:t>Input set of proteins are well annotated</a:t>
            </a:r>
          </a:p>
          <a:p>
            <a:pPr lvl="1"/>
            <a:r>
              <a:rPr lang="en-US" dirty="0"/>
              <a:t>most human proteins lack GO terms</a:t>
            </a:r>
          </a:p>
          <a:p>
            <a:pPr lvl="1"/>
            <a:r>
              <a:rPr lang="en-US" dirty="0"/>
              <a:t>large difference in average number of annotations</a:t>
            </a:r>
          </a:p>
          <a:p>
            <a:pPr lvl="1"/>
            <a:r>
              <a:rPr lang="en-US" dirty="0"/>
              <a:t>very difficult to quantify (or sometimes even spot)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EF7831-F36C-4EF9-A6D4-00E3D73E7A1B}"/>
              </a:ext>
            </a:extLst>
          </p:cNvPr>
          <p:cNvSpPr txBox="1"/>
          <p:nvPr/>
        </p:nvSpPr>
        <p:spPr bwMode="auto">
          <a:xfrm>
            <a:off x="1549400" y="5097371"/>
            <a:ext cx="9385300" cy="11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This </a:t>
            </a:r>
            <a:r>
              <a:rPr lang="en-US" sz="2000" b="1" dirty="0"/>
              <a:t>is</a:t>
            </a:r>
            <a:r>
              <a:rPr lang="en-US" sz="2000" dirty="0"/>
              <a:t> a problem if you study proteins that have more annotations than average: proteins connected to </a:t>
            </a:r>
            <a:r>
              <a:rPr lang="en-US" sz="2000" b="1" dirty="0"/>
              <a:t>disease</a:t>
            </a:r>
            <a:r>
              <a:rPr lang="en-US" sz="2000" dirty="0"/>
              <a:t>, a </a:t>
            </a:r>
            <a:r>
              <a:rPr lang="en-US" sz="2000" b="1" dirty="0"/>
              <a:t>pathway</a:t>
            </a:r>
            <a:r>
              <a:rPr lang="en-US" sz="2000" dirty="0"/>
              <a:t>, with </a:t>
            </a:r>
            <a:r>
              <a:rPr lang="en-US" sz="2000" b="1" dirty="0"/>
              <a:t>structures</a:t>
            </a:r>
            <a:r>
              <a:rPr lang="en-US" sz="2000" dirty="0"/>
              <a:t>, etc.</a:t>
            </a:r>
          </a:p>
          <a:p>
            <a:pPr algn="l"/>
            <a:endParaRPr lang="en-GB" sz="2000" kern="0" dirty="0" err="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7049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9A82C20-0635-4DC2-A6AA-363F4CE25D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Results are heavily </a:t>
            </a:r>
            <a:r>
              <a:rPr lang="en-US" b="1" dirty="0"/>
              <a:t>dependent</a:t>
            </a:r>
            <a:r>
              <a:rPr lang="en-US" dirty="0"/>
              <a:t> of what the </a:t>
            </a:r>
            <a:r>
              <a:rPr lang="en-US" b="1" dirty="0"/>
              <a:t>background</a:t>
            </a:r>
            <a:r>
              <a:rPr lang="en-US" dirty="0"/>
              <a:t> is</a:t>
            </a:r>
          </a:p>
          <a:p>
            <a:pPr lvl="1"/>
            <a:r>
              <a:rPr lang="en-US" dirty="0"/>
              <a:t>Choosing a background set corresponds to asking a question</a:t>
            </a:r>
          </a:p>
          <a:p>
            <a:pPr lvl="1"/>
            <a:r>
              <a:rPr lang="en-US" dirty="0"/>
              <a:t>Matching properties of the background set to the query set can remove confounding effects</a:t>
            </a:r>
          </a:p>
          <a:p>
            <a:pPr lvl="1"/>
            <a:r>
              <a:rPr lang="en-US" dirty="0" err="1"/>
              <a:t>Eg.</a:t>
            </a:r>
            <a:r>
              <a:rPr lang="en-US" dirty="0"/>
              <a:t> annotation level, protein length, structural status, </a:t>
            </a:r>
            <a:r>
              <a:rPr lang="en-US" dirty="0" err="1"/>
              <a:t>etc</a:t>
            </a:r>
            <a:endParaRPr lang="en-US" dirty="0"/>
          </a:p>
          <a:p>
            <a:r>
              <a:rPr lang="en-US" b="1" dirty="0"/>
              <a:t>Depletion</a:t>
            </a:r>
            <a:r>
              <a:rPr lang="en-US" dirty="0"/>
              <a:t> is not the same as </a:t>
            </a:r>
            <a:r>
              <a:rPr lang="en-US" b="1" dirty="0"/>
              <a:t>enrichment</a:t>
            </a:r>
          </a:p>
          <a:p>
            <a:pPr lvl="1"/>
            <a:r>
              <a:rPr lang="en-US" dirty="0"/>
              <a:t>Having an annotation is more reliable information than not having it</a:t>
            </a:r>
          </a:p>
          <a:p>
            <a:pPr lvl="1"/>
            <a:r>
              <a:rPr lang="en-US" dirty="0"/>
              <a:t>Most human proteins have no annotations whatsoever</a:t>
            </a:r>
          </a:p>
          <a:p>
            <a:r>
              <a:rPr lang="en-US" b="1" dirty="0"/>
              <a:t>Slims</a:t>
            </a:r>
            <a:r>
              <a:rPr lang="en-US" dirty="0"/>
              <a:t> can make a huge difference in </a:t>
            </a:r>
            <a:r>
              <a:rPr lang="en-US" b="1" dirty="0"/>
              <a:t>interpretability</a:t>
            </a:r>
          </a:p>
          <a:p>
            <a:pPr lvl="1"/>
            <a:r>
              <a:rPr lang="en-US" dirty="0"/>
              <a:t>Slim mapping is losing information – careful!</a:t>
            </a:r>
          </a:p>
          <a:p>
            <a:r>
              <a:rPr lang="en-US" b="1" dirty="0"/>
              <a:t>Significance</a:t>
            </a:r>
            <a:r>
              <a:rPr lang="en-US" dirty="0"/>
              <a:t> can be </a:t>
            </a:r>
            <a:r>
              <a:rPr lang="en-US" b="1" dirty="0"/>
              <a:t>hard to define</a:t>
            </a:r>
            <a:r>
              <a:rPr lang="en-US" dirty="0"/>
              <a:t> and easy to get wrong</a:t>
            </a:r>
          </a:p>
          <a:p>
            <a:pPr lvl="1"/>
            <a:r>
              <a:rPr lang="en-US" dirty="0"/>
              <a:t>p-values can be artificially low because of biases – often hard to see</a:t>
            </a:r>
          </a:p>
          <a:p>
            <a:pPr marL="0" indent="0">
              <a:buNone/>
            </a:pPr>
            <a:endParaRPr lang="en-US" dirty="0"/>
          </a:p>
          <a:p>
            <a:pPr marL="243404" lvl="1" indent="0" algn="ctr">
              <a:buNone/>
            </a:pPr>
            <a:r>
              <a:rPr lang="en-US" sz="2400" b="1" dirty="0"/>
              <a:t>Beware of p-values!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ABA27A-7935-4218-A4B2-22573402D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term enrichment | limitations of simple analyses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86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9A82C20-0635-4DC2-A6AA-363F4CE25D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In the next 3 days, we’ll look at ways to improve enrichment analyses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Day 2</a:t>
            </a:r>
          </a:p>
          <a:p>
            <a:pPr marL="0" indent="0" algn="ctr">
              <a:buNone/>
            </a:pPr>
            <a:r>
              <a:rPr lang="en-US" dirty="0" err="1"/>
              <a:t>BiNGO</a:t>
            </a:r>
            <a:r>
              <a:rPr lang="en-US" dirty="0"/>
              <a:t> – enrichment calculations in a network context</a:t>
            </a:r>
          </a:p>
          <a:p>
            <a:pPr marL="0" indent="0" algn="ctr">
              <a:buNone/>
            </a:pPr>
            <a:r>
              <a:rPr lang="en-US" dirty="0" err="1"/>
              <a:t>ClueGO</a:t>
            </a:r>
            <a:r>
              <a:rPr lang="en-US" dirty="0"/>
              <a:t> and </a:t>
            </a:r>
            <a:r>
              <a:rPr lang="en-US" dirty="0" err="1"/>
              <a:t>EnrichmentMap</a:t>
            </a:r>
            <a:r>
              <a:rPr lang="en-US" dirty="0"/>
              <a:t> – enrichment visualization in </a:t>
            </a:r>
            <a:r>
              <a:rPr lang="en-US" dirty="0" err="1"/>
              <a:t>Cytoscape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Day 3</a:t>
            </a:r>
          </a:p>
          <a:p>
            <a:pPr marL="0" indent="0" algn="ctr">
              <a:buNone/>
            </a:pPr>
            <a:r>
              <a:rPr lang="en-US" dirty="0" err="1"/>
              <a:t>ClusterProfiler</a:t>
            </a:r>
            <a:r>
              <a:rPr lang="en-US" dirty="0"/>
              <a:t> and </a:t>
            </a:r>
            <a:r>
              <a:rPr lang="en-US" dirty="0" err="1"/>
              <a:t>PathFindR</a:t>
            </a:r>
            <a:r>
              <a:rPr lang="en-US" dirty="0"/>
              <a:t> – R-based analysis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Day 4</a:t>
            </a:r>
          </a:p>
          <a:p>
            <a:pPr marL="0" indent="0" algn="ctr">
              <a:buNone/>
            </a:pPr>
            <a:r>
              <a:rPr lang="en-US" dirty="0"/>
              <a:t>customized slims, tailored backgrounds</a:t>
            </a:r>
          </a:p>
          <a:p>
            <a:pPr marL="0" indent="0" algn="ctr">
              <a:buNone/>
            </a:pPr>
            <a:r>
              <a:rPr lang="en-US" dirty="0"/>
              <a:t>using GO to connect with higher level concepts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ABA27A-7935-4218-A4B2-22573402D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Outlook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744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ECFC90-2CD5-4078-87A1-F79CC4B147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an ontology?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hu-HU" dirty="0"/>
          </a:p>
          <a:p>
            <a:pPr marL="0" indent="0">
              <a:buNone/>
            </a:pPr>
            <a:r>
              <a:rPr lang="en-US" b="1" dirty="0"/>
              <a:t>Ontology = ‘the study of being’</a:t>
            </a:r>
          </a:p>
          <a:p>
            <a:r>
              <a:rPr lang="hu-HU" dirty="0"/>
              <a:t>A </a:t>
            </a:r>
            <a:r>
              <a:rPr lang="en-US" dirty="0"/>
              <a:t>structured </a:t>
            </a:r>
            <a:r>
              <a:rPr lang="hu-HU" dirty="0"/>
              <a:t>way to describe</a:t>
            </a:r>
            <a:r>
              <a:rPr lang="en-US" dirty="0"/>
              <a:t> things that exist. Definitions for:</a:t>
            </a:r>
          </a:p>
          <a:p>
            <a:pPr marL="361950" indent="-180975">
              <a:buFont typeface="Arial" panose="020B0604020202020204" pitchFamily="34" charset="0"/>
              <a:buChar char="•"/>
            </a:pPr>
            <a:r>
              <a:rPr lang="en-US" dirty="0"/>
              <a:t> What those things are</a:t>
            </a:r>
          </a:p>
          <a:p>
            <a:pPr marL="361950" indent="-180975">
              <a:buFont typeface="Arial" panose="020B0604020202020204" pitchFamily="34" charset="0"/>
              <a:buChar char="•"/>
            </a:pPr>
            <a:r>
              <a:rPr lang="en-US" dirty="0"/>
              <a:t> How they relate to each other</a:t>
            </a:r>
          </a:p>
          <a:p>
            <a:pPr marL="180975" indent="0">
              <a:buNone/>
            </a:pPr>
            <a:r>
              <a:rPr lang="en-US" dirty="0"/>
              <a:t>Usually contains groupings – there is measure of similarity (distance)</a:t>
            </a:r>
          </a:p>
          <a:p>
            <a:pPr marL="180975" indent="0">
              <a:buNone/>
            </a:pPr>
            <a:r>
              <a:rPr lang="en-US" dirty="0"/>
              <a:t>The relationships between objects are hierarchical</a:t>
            </a:r>
            <a:endParaRPr lang="hu-HU" dirty="0"/>
          </a:p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2AAECF2-1463-4A61-B33D-432CC12DF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ontologies</a:t>
            </a:r>
            <a:endParaRPr lang="en-GB" dirty="0"/>
          </a:p>
        </p:txBody>
      </p:sp>
      <p:pic>
        <p:nvPicPr>
          <p:cNvPr id="7" name="Tartalom helye 3">
            <a:extLst>
              <a:ext uri="{FF2B5EF4-FFF2-40B4-BE49-F238E27FC236}">
                <a16:creationId xmlns:a16="http://schemas.microsoft.com/office/drawing/2014/main" id="{59C8E56B-ADAA-462F-AF56-9E16410D97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02628" y="1159934"/>
            <a:ext cx="4889240" cy="189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323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4C4B033C-F487-40F6-AD41-776A3D9EE6D2}"/>
              </a:ext>
            </a:extLst>
          </p:cNvPr>
          <p:cNvSpPr txBox="1">
            <a:spLocks/>
          </p:cNvSpPr>
          <p:nvPr/>
        </p:nvSpPr>
        <p:spPr bwMode="auto">
          <a:xfrm>
            <a:off x="485179" y="1558211"/>
            <a:ext cx="5626632" cy="4575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 marL="243405" indent="-2434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Char char="•"/>
              <a:tabLst/>
              <a:defRPr sz="2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1pPr>
            <a:lvl2pPr marL="478343" indent="-23493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 typeface="Times" panose="02020603050405020304" pitchFamily="18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4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 typeface="Times" panose="02020603050405020304" pitchFamily="18" charset="0"/>
              <a:buNone/>
              <a:defRPr sz="2667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3pPr>
            <a:lvl4pPr marL="2133493" indent="-304784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 typeface="Times" panose="02020603050405020304" pitchFamily="18" charset="0"/>
              <a:buChar char="•"/>
              <a:defRPr sz="2667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4pPr>
            <a:lvl5pPr marL="2743062" indent="-304784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 typeface="Times" panose="02020603050405020304" pitchFamily="18" charset="0"/>
              <a:buChar char="•"/>
              <a:defRPr sz="2667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5pPr>
            <a:lvl6pPr marL="3352632" indent="-304784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Times" pitchFamily="-112" charset="0"/>
              <a:buChar char="•"/>
              <a:defRPr sz="26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02" indent="-304784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Times" pitchFamily="-112" charset="0"/>
              <a:buChar char="•"/>
              <a:defRPr sz="26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72" indent="-304784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Times" pitchFamily="-112" charset="0"/>
              <a:buChar char="•"/>
              <a:defRPr sz="26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41" indent="-304784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Times" pitchFamily="-112" charset="0"/>
              <a:buChar char="•"/>
              <a:defRPr sz="26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0" dirty="0"/>
          </a:p>
          <a:p>
            <a:r>
              <a:rPr lang="en-US" kern="0" dirty="0"/>
              <a:t>CVs define terms to describe observations</a:t>
            </a:r>
          </a:p>
          <a:p>
            <a:pPr marL="0" indent="0">
              <a:buFontTx/>
              <a:buNone/>
            </a:pPr>
            <a:endParaRPr lang="en-US" kern="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BAFBC8-CE6C-4D9D-AF75-146AC368CA76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Ontologies are CVs with hierarchical relationships between the terms</a:t>
            </a:r>
            <a:endParaRPr lang="en-GB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CE869BF-E4FC-499D-94D6-E89F49FAA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071" y="1162581"/>
            <a:ext cx="11423790" cy="54492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We rely on </a:t>
            </a:r>
            <a:r>
              <a:rPr lang="en-US" b="1" dirty="0"/>
              <a:t>controlled vocabularies (CVs)</a:t>
            </a:r>
            <a:r>
              <a:rPr lang="en-US" dirty="0"/>
              <a:t> and </a:t>
            </a:r>
            <a:r>
              <a:rPr lang="en-US" b="1" dirty="0"/>
              <a:t>ontologies</a:t>
            </a:r>
            <a:r>
              <a:rPr lang="en-US" dirty="0"/>
              <a:t> in everyday life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C59549-A4FD-492B-9DCD-D89629B14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ontologies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B84FB6-07A7-4EAC-A6B7-1E7CB9B140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428" y="2912716"/>
            <a:ext cx="3075215" cy="205014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91C576-96BC-4273-9133-AE6A2FE8C8DB}"/>
              </a:ext>
            </a:extLst>
          </p:cNvPr>
          <p:cNvCxnSpPr/>
          <p:nvPr/>
        </p:nvCxnSpPr>
        <p:spPr bwMode="auto">
          <a:xfrm>
            <a:off x="6108703" y="1987420"/>
            <a:ext cx="0" cy="4146002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54CAE63D-1586-444C-984F-5D47DDA453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7421579" y="3401007"/>
            <a:ext cx="1622940" cy="26635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4B21DC6-1620-42E1-8E05-55452C6D0A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469" b="-3447"/>
          <a:stretch/>
        </p:blipFill>
        <p:spPr>
          <a:xfrm>
            <a:off x="9137429" y="3477796"/>
            <a:ext cx="1622940" cy="26622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A3F6A1B-C48E-4A4E-9E55-531C65674C1F}"/>
              </a:ext>
            </a:extLst>
          </p:cNvPr>
          <p:cNvSpPr txBox="1"/>
          <p:nvPr/>
        </p:nvSpPr>
        <p:spPr bwMode="auto">
          <a:xfrm>
            <a:off x="8789439" y="2940709"/>
            <a:ext cx="728382" cy="39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 b="1" kern="0" dirty="0">
                <a:latin typeface="+mn-lt"/>
              </a:rPr>
              <a:t>Books</a:t>
            </a:r>
            <a:endParaRPr lang="en-GB" sz="1400" b="1" kern="0" dirty="0" err="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268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 build="p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36C7D9-4FAC-48DB-9F66-866B63DFAC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071" y="1162580"/>
            <a:ext cx="11358476" cy="5014385"/>
          </a:xfrm>
        </p:spPr>
        <p:txBody>
          <a:bodyPr/>
          <a:lstStyle/>
          <a:p>
            <a:r>
              <a:rPr lang="en-US" dirty="0"/>
              <a:t>Gene Ontology is a</a:t>
            </a:r>
            <a:r>
              <a:rPr lang="hu-HU" dirty="0"/>
              <a:t> </a:t>
            </a:r>
            <a:r>
              <a:rPr lang="en-US" dirty="0"/>
              <a:t>structured </a:t>
            </a:r>
            <a:r>
              <a:rPr lang="hu-HU" dirty="0"/>
              <a:t>way to describe</a:t>
            </a:r>
            <a:r>
              <a:rPr lang="en-US" dirty="0"/>
              <a:t>:</a:t>
            </a:r>
          </a:p>
          <a:p>
            <a:pPr marL="361950" indent="-180975">
              <a:buFont typeface="Arial" panose="020B0604020202020204" pitchFamily="34" charset="0"/>
              <a:buChar char="•"/>
            </a:pPr>
            <a:r>
              <a:rPr lang="en-US" dirty="0"/>
              <a:t> What a gene product does</a:t>
            </a:r>
          </a:p>
          <a:p>
            <a:pPr marL="361950" indent="-180975">
              <a:buFont typeface="Arial" panose="020B0604020202020204" pitchFamily="34" charset="0"/>
              <a:buChar char="•"/>
            </a:pPr>
            <a:r>
              <a:rPr lang="en-US" dirty="0"/>
              <a:t> Where it is found in the cell</a:t>
            </a:r>
          </a:p>
          <a:p>
            <a:pPr marL="361950" indent="-180975">
              <a:buFont typeface="Arial" panose="020B0604020202020204" pitchFamily="34" charset="0"/>
              <a:buChar char="•"/>
            </a:pPr>
            <a:r>
              <a:rPr lang="en-US" dirty="0"/>
              <a:t> What the relationships are between various gene products?</a:t>
            </a:r>
          </a:p>
          <a:p>
            <a:pPr marL="180975" indent="0">
              <a:buNone/>
            </a:pPr>
            <a:endParaRPr lang="en-US" dirty="0"/>
          </a:p>
          <a:p>
            <a:pPr marL="180975" indent="0">
              <a:buNone/>
            </a:pPr>
            <a:r>
              <a:rPr lang="en-US" b="1" dirty="0"/>
              <a:t>A way to describe protein function, localization, and relationships between proteins</a:t>
            </a:r>
            <a:endParaRPr lang="hu-HU" b="1" dirty="0"/>
          </a:p>
          <a:p>
            <a:pPr marL="180975" indent="0">
              <a:buNone/>
            </a:pPr>
            <a:endParaRPr lang="en-US" dirty="0"/>
          </a:p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E8D6A08-7BCF-4E08-BA70-0314DDD4D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 Ontology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BF4BD3-7CEE-4A1C-BD3A-EFB95B5EAA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567" y="238007"/>
            <a:ext cx="3439065" cy="886055"/>
          </a:xfrm>
          <a:prstGeom prst="rect">
            <a:avLst/>
          </a:prstGeom>
        </p:spPr>
      </p:pic>
      <p:sp>
        <p:nvSpPr>
          <p:cNvPr id="9" name="Tartalom helye 2">
            <a:extLst>
              <a:ext uri="{FF2B5EF4-FFF2-40B4-BE49-F238E27FC236}">
                <a16:creationId xmlns:a16="http://schemas.microsoft.com/office/drawing/2014/main" id="{07F6F2CF-442F-4FB8-BA3C-AADCC2078BE6}"/>
              </a:ext>
            </a:extLst>
          </p:cNvPr>
          <p:cNvSpPr txBox="1">
            <a:spLocks/>
          </p:cNvSpPr>
          <p:nvPr/>
        </p:nvSpPr>
        <p:spPr bwMode="auto">
          <a:xfrm>
            <a:off x="314055" y="4344146"/>
            <a:ext cx="4822061" cy="569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 marL="243405" indent="-2434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Char char="•"/>
              <a:tabLst/>
              <a:defRPr sz="2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1pPr>
            <a:lvl2pPr marL="478343" indent="-23493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 typeface="Times" panose="02020603050405020304" pitchFamily="18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4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 typeface="Times" panose="02020603050405020304" pitchFamily="18" charset="0"/>
              <a:buNone/>
              <a:defRPr sz="2667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3pPr>
            <a:lvl4pPr marL="2133493" indent="-304784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 typeface="Times" panose="02020603050405020304" pitchFamily="18" charset="0"/>
              <a:buChar char="•"/>
              <a:defRPr sz="2667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4pPr>
            <a:lvl5pPr marL="2743062" indent="-304784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529A43"/>
              </a:buClr>
              <a:buFont typeface="Times" panose="02020603050405020304" pitchFamily="18" charset="0"/>
              <a:buChar char="•"/>
              <a:defRPr sz="2667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5pPr>
            <a:lvl6pPr marL="3352632" indent="-304784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Times" pitchFamily="-112" charset="0"/>
              <a:buChar char="•"/>
              <a:defRPr sz="26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02" indent="-304784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Times" pitchFamily="-112" charset="0"/>
              <a:buChar char="•"/>
              <a:defRPr sz="26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72" indent="-304784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Times" pitchFamily="-112" charset="0"/>
              <a:buChar char="•"/>
              <a:defRPr sz="26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41" indent="-304784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Times" pitchFamily="-112" charset="0"/>
              <a:buChar char="•"/>
              <a:defRPr sz="26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kern="0" dirty="0"/>
              <a:t>Example: alcohol dehydrogenase (</a:t>
            </a:r>
            <a:r>
              <a:rPr lang="en-US" sz="2000" kern="0" dirty="0">
                <a:hlinkClick r:id="rId3"/>
              </a:rPr>
              <a:t>ADHX</a:t>
            </a:r>
            <a:r>
              <a:rPr lang="en-US" sz="2000" kern="0" dirty="0"/>
              <a:t>)</a:t>
            </a:r>
          </a:p>
          <a:p>
            <a:endParaRPr lang="en-US" sz="2000" kern="0" dirty="0"/>
          </a:p>
          <a:p>
            <a:endParaRPr lang="hu-HU" sz="2000" kern="0" dirty="0"/>
          </a:p>
        </p:txBody>
      </p:sp>
      <p:pic>
        <p:nvPicPr>
          <p:cNvPr id="10" name="Kép 3">
            <a:extLst>
              <a:ext uri="{FF2B5EF4-FFF2-40B4-BE49-F238E27FC236}">
                <a16:creationId xmlns:a16="http://schemas.microsoft.com/office/drawing/2014/main" id="{D8A1B8C6-A84A-4DC2-A5E9-8D5AD5B76B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300" y="4870505"/>
            <a:ext cx="5061898" cy="960804"/>
          </a:xfrm>
          <a:prstGeom prst="rect">
            <a:avLst/>
          </a:prstGeom>
        </p:spPr>
      </p:pic>
      <p:sp>
        <p:nvSpPr>
          <p:cNvPr id="13" name="Szövegdoboz 6">
            <a:extLst>
              <a:ext uri="{FF2B5EF4-FFF2-40B4-BE49-F238E27FC236}">
                <a16:creationId xmlns:a16="http://schemas.microsoft.com/office/drawing/2014/main" id="{70C59285-E9A3-4549-BB45-71F255F3DF9A}"/>
              </a:ext>
            </a:extLst>
          </p:cNvPr>
          <p:cNvSpPr txBox="1"/>
          <p:nvPr/>
        </p:nvSpPr>
        <p:spPr>
          <a:xfrm>
            <a:off x="8466928" y="4818527"/>
            <a:ext cx="38407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Gene Ontology description of the biological role of the enzyme</a:t>
            </a:r>
          </a:p>
          <a:p>
            <a:pPr algn="ctr"/>
            <a:r>
              <a:rPr lang="en-US" sz="1800" dirty="0"/>
              <a:t>(multiple levels of description)</a:t>
            </a:r>
            <a:endParaRPr lang="hu-HU" sz="1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CE3A06-81A0-4078-B8E6-6A92A70768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3012" y="4585191"/>
            <a:ext cx="2994740" cy="168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92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C3E55DF-D13C-48E1-9D33-8977501863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GO has three </a:t>
            </a:r>
            <a:r>
              <a:rPr lang="en-US" b="1" dirty="0"/>
              <a:t>namespaces</a:t>
            </a:r>
            <a:r>
              <a:rPr lang="en-US" dirty="0"/>
              <a:t> – three aspects of description</a:t>
            </a:r>
          </a:p>
          <a:p>
            <a:endParaRPr lang="en-US" dirty="0"/>
          </a:p>
          <a:p>
            <a:r>
              <a:rPr lang="en-US" dirty="0"/>
              <a:t>Example: hemoglobin (</a:t>
            </a:r>
            <a:r>
              <a:rPr lang="en-US" dirty="0">
                <a:hlinkClick r:id="rId2"/>
              </a:rPr>
              <a:t>alpha subunit</a:t>
            </a:r>
            <a:r>
              <a:rPr lang="en-US" dirty="0"/>
              <a:t>)</a:t>
            </a:r>
          </a:p>
          <a:p>
            <a:pPr marL="0" indent="0">
              <a:buNone/>
            </a:pPr>
            <a:endParaRPr lang="en-US" sz="1050" dirty="0"/>
          </a:p>
          <a:p>
            <a:pPr lvl="1"/>
            <a:r>
              <a:rPr lang="en-US" sz="2000" dirty="0"/>
              <a:t>I) Biological process:</a:t>
            </a:r>
          </a:p>
          <a:p>
            <a:pPr lvl="1"/>
            <a:r>
              <a:rPr lang="en-US" sz="2000" dirty="0"/>
              <a:t>II) Molecular function:</a:t>
            </a:r>
          </a:p>
          <a:p>
            <a:pPr lvl="1"/>
            <a:r>
              <a:rPr lang="en-US" sz="2000" dirty="0"/>
              <a:t>III) Cellular component: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dirty="0"/>
              <a:t>The three namespaces are </a:t>
            </a:r>
            <a:r>
              <a:rPr lang="hu-HU" dirty="0"/>
              <a:t>(mostly) </a:t>
            </a:r>
            <a:r>
              <a:rPr lang="en-US" dirty="0"/>
              <a:t>independent of each other!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Gene Ontology = three separate, parallel ontologies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B1785F9-A497-4F17-801E-8C4B34C02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 Ontology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729FAF-D639-4363-9252-E2704B9862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567" y="238007"/>
            <a:ext cx="3439065" cy="886055"/>
          </a:xfrm>
          <a:prstGeom prst="rect">
            <a:avLst/>
          </a:prstGeom>
        </p:spPr>
      </p:pic>
      <p:sp>
        <p:nvSpPr>
          <p:cNvPr id="5" name="Téglalap 3">
            <a:extLst>
              <a:ext uri="{FF2B5EF4-FFF2-40B4-BE49-F238E27FC236}">
                <a16:creationId xmlns:a16="http://schemas.microsoft.com/office/drawing/2014/main" id="{50FDB49B-BA78-486B-ABDF-D6A7CE853273}"/>
              </a:ext>
            </a:extLst>
          </p:cNvPr>
          <p:cNvSpPr/>
          <p:nvPr/>
        </p:nvSpPr>
        <p:spPr>
          <a:xfrm>
            <a:off x="3422866" y="2667239"/>
            <a:ext cx="1727714" cy="2534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oxygen transport</a:t>
            </a:r>
            <a:endParaRPr lang="hu-HU" sz="1400" b="1" dirty="0"/>
          </a:p>
        </p:txBody>
      </p:sp>
      <p:sp>
        <p:nvSpPr>
          <p:cNvPr id="6" name="Téglalap 4">
            <a:extLst>
              <a:ext uri="{FF2B5EF4-FFF2-40B4-BE49-F238E27FC236}">
                <a16:creationId xmlns:a16="http://schemas.microsoft.com/office/drawing/2014/main" id="{F5EB8880-BD8A-459B-B9AE-B67C43C7A530}"/>
              </a:ext>
            </a:extLst>
          </p:cNvPr>
          <p:cNvSpPr/>
          <p:nvPr/>
        </p:nvSpPr>
        <p:spPr>
          <a:xfrm>
            <a:off x="5257710" y="2665736"/>
            <a:ext cx="2787490" cy="2534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cellular oxidant detoxification</a:t>
            </a:r>
            <a:endParaRPr lang="hu-HU" sz="1400" b="1" dirty="0"/>
          </a:p>
        </p:txBody>
      </p:sp>
      <p:sp>
        <p:nvSpPr>
          <p:cNvPr id="7" name="Téglalap 5">
            <a:extLst>
              <a:ext uri="{FF2B5EF4-FFF2-40B4-BE49-F238E27FC236}">
                <a16:creationId xmlns:a16="http://schemas.microsoft.com/office/drawing/2014/main" id="{60D8CAE3-9DFA-46F1-9DF1-25AA7F4EB3C7}"/>
              </a:ext>
            </a:extLst>
          </p:cNvPr>
          <p:cNvSpPr/>
          <p:nvPr/>
        </p:nvSpPr>
        <p:spPr>
          <a:xfrm>
            <a:off x="3519946" y="3017774"/>
            <a:ext cx="1548142" cy="2534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iron ion binding</a:t>
            </a:r>
            <a:endParaRPr lang="hu-HU" sz="1400" b="1" dirty="0"/>
          </a:p>
        </p:txBody>
      </p:sp>
      <p:sp>
        <p:nvSpPr>
          <p:cNvPr id="8" name="Téglalap 6">
            <a:extLst>
              <a:ext uri="{FF2B5EF4-FFF2-40B4-BE49-F238E27FC236}">
                <a16:creationId xmlns:a16="http://schemas.microsoft.com/office/drawing/2014/main" id="{369C9FD0-4FD2-41F2-84CC-0D712209CF3C}"/>
              </a:ext>
            </a:extLst>
          </p:cNvPr>
          <p:cNvSpPr/>
          <p:nvPr/>
        </p:nvSpPr>
        <p:spPr>
          <a:xfrm>
            <a:off x="5175218" y="3016271"/>
            <a:ext cx="1528529" cy="2534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oxygen binding</a:t>
            </a:r>
            <a:endParaRPr lang="hu-HU" sz="1400" b="1" dirty="0"/>
          </a:p>
        </p:txBody>
      </p:sp>
      <p:sp>
        <p:nvSpPr>
          <p:cNvPr id="9" name="Téglalap 7">
            <a:extLst>
              <a:ext uri="{FF2B5EF4-FFF2-40B4-BE49-F238E27FC236}">
                <a16:creationId xmlns:a16="http://schemas.microsoft.com/office/drawing/2014/main" id="{916C3D2A-9BE3-4F9D-A37C-BBEE0C6F3ADF}"/>
              </a:ext>
            </a:extLst>
          </p:cNvPr>
          <p:cNvSpPr/>
          <p:nvPr/>
        </p:nvSpPr>
        <p:spPr>
          <a:xfrm>
            <a:off x="6810877" y="3016270"/>
            <a:ext cx="2163572" cy="2534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oxygen carrier activity</a:t>
            </a:r>
            <a:endParaRPr lang="hu-HU" sz="1400" b="1" dirty="0"/>
          </a:p>
        </p:txBody>
      </p:sp>
      <p:sp>
        <p:nvSpPr>
          <p:cNvPr id="10" name="Téglalap 8">
            <a:extLst>
              <a:ext uri="{FF2B5EF4-FFF2-40B4-BE49-F238E27FC236}">
                <a16:creationId xmlns:a16="http://schemas.microsoft.com/office/drawing/2014/main" id="{8398D910-AB81-4E0B-8937-02951FBF9EF3}"/>
              </a:ext>
            </a:extLst>
          </p:cNvPr>
          <p:cNvSpPr/>
          <p:nvPr/>
        </p:nvSpPr>
        <p:spPr>
          <a:xfrm>
            <a:off x="3682925" y="3377509"/>
            <a:ext cx="808334" cy="2534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cytosol</a:t>
            </a:r>
            <a:endParaRPr lang="hu-HU" sz="1400" b="1" dirty="0"/>
          </a:p>
        </p:txBody>
      </p:sp>
      <p:sp>
        <p:nvSpPr>
          <p:cNvPr id="11" name="Téglalap 9">
            <a:extLst>
              <a:ext uri="{FF2B5EF4-FFF2-40B4-BE49-F238E27FC236}">
                <a16:creationId xmlns:a16="http://schemas.microsoft.com/office/drawing/2014/main" id="{098ECE76-03EE-4910-8A5C-9AA7BB9ABBB6}"/>
              </a:ext>
            </a:extLst>
          </p:cNvPr>
          <p:cNvSpPr/>
          <p:nvPr/>
        </p:nvSpPr>
        <p:spPr>
          <a:xfrm>
            <a:off x="4598387" y="3376006"/>
            <a:ext cx="1920016" cy="2534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extracellular space</a:t>
            </a:r>
            <a:endParaRPr lang="hu-HU" sz="1400" b="1" dirty="0"/>
          </a:p>
        </p:txBody>
      </p:sp>
      <p:sp>
        <p:nvSpPr>
          <p:cNvPr id="12" name="Téglalap 10">
            <a:extLst>
              <a:ext uri="{FF2B5EF4-FFF2-40B4-BE49-F238E27FC236}">
                <a16:creationId xmlns:a16="http://schemas.microsoft.com/office/drawing/2014/main" id="{EF69EDE7-6041-46AC-B921-6C17F95D4529}"/>
              </a:ext>
            </a:extLst>
          </p:cNvPr>
          <p:cNvSpPr/>
          <p:nvPr/>
        </p:nvSpPr>
        <p:spPr>
          <a:xfrm>
            <a:off x="6634706" y="3376006"/>
            <a:ext cx="3108359" cy="2534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err="1"/>
              <a:t>haptoglobin</a:t>
            </a:r>
            <a:r>
              <a:rPr lang="en-US" sz="1400" b="1" dirty="0"/>
              <a:t>-hemoglobin complex</a:t>
            </a:r>
            <a:endParaRPr lang="hu-HU" sz="1400" b="1" dirty="0"/>
          </a:p>
        </p:txBody>
      </p:sp>
    </p:spTree>
    <p:extLst>
      <p:ext uri="{BB962C8B-B14F-4D97-AF65-F5344CB8AC3E}">
        <p14:creationId xmlns:p14="http://schemas.microsoft.com/office/powerpoint/2010/main" val="3824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D3FA3FB-F00C-4B28-A0BA-5A04E33061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071" y="1162581"/>
            <a:ext cx="11232092" cy="2266420"/>
          </a:xfrm>
        </p:spPr>
        <p:txBody>
          <a:bodyPr/>
          <a:lstStyle/>
          <a:p>
            <a:r>
              <a:rPr lang="en-US" b="1" dirty="0"/>
              <a:t>Terms can be extremely diverse in scope</a:t>
            </a:r>
          </a:p>
          <a:p>
            <a:pPr marL="243404" lvl="1" indent="0">
              <a:buNone/>
            </a:pPr>
            <a:r>
              <a:rPr lang="en-US" dirty="0"/>
              <a:t>			</a:t>
            </a:r>
            <a:r>
              <a:rPr lang="hu-HU" dirty="0"/>
              <a:t>- </a:t>
            </a:r>
            <a:r>
              <a:rPr lang="en-US" dirty="0"/>
              <a:t>high level, describes processes at the organism level</a:t>
            </a:r>
          </a:p>
          <a:p>
            <a:pPr marL="243404" lvl="1" indent="0">
              <a:buNone/>
            </a:pPr>
            <a:r>
              <a:rPr lang="en-US" dirty="0"/>
              <a:t>                                     	</a:t>
            </a:r>
            <a:r>
              <a:rPr lang="hu-HU" dirty="0"/>
              <a:t>- </a:t>
            </a:r>
            <a:r>
              <a:rPr lang="en-US" dirty="0"/>
              <a:t>intermediate level, cellular process</a:t>
            </a:r>
          </a:p>
          <a:p>
            <a:pPr marL="243404" lvl="1" indent="0">
              <a:buNone/>
            </a:pPr>
            <a:endParaRPr lang="en-US" sz="1100" dirty="0"/>
          </a:p>
          <a:p>
            <a:pPr marL="243404" lvl="1" indent="0">
              <a:buNone/>
            </a:pPr>
            <a:r>
              <a:rPr lang="en-US" dirty="0"/>
              <a:t>                                     	</a:t>
            </a:r>
            <a:r>
              <a:rPr lang="hu-HU" dirty="0"/>
              <a:t>- </a:t>
            </a:r>
            <a:r>
              <a:rPr lang="en-US" dirty="0"/>
              <a:t>specific, a molecular process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C07453A-C137-4558-A755-E559B939E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 Ontology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B5A78A-77A3-4738-AC8A-6FA791155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567" y="238007"/>
            <a:ext cx="3439065" cy="886055"/>
          </a:xfrm>
          <a:prstGeom prst="rect">
            <a:avLst/>
          </a:prstGeom>
        </p:spPr>
      </p:pic>
      <p:sp>
        <p:nvSpPr>
          <p:cNvPr id="5" name="Téglalap 3">
            <a:extLst>
              <a:ext uri="{FF2B5EF4-FFF2-40B4-BE49-F238E27FC236}">
                <a16:creationId xmlns:a16="http://schemas.microsoft.com/office/drawing/2014/main" id="{E4C3633F-E6D7-47D6-93D8-3FEA084671DD}"/>
              </a:ext>
            </a:extLst>
          </p:cNvPr>
          <p:cNvSpPr/>
          <p:nvPr/>
        </p:nvSpPr>
        <p:spPr>
          <a:xfrm>
            <a:off x="1073792" y="1646667"/>
            <a:ext cx="1921576" cy="2534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learning or memory</a:t>
            </a:r>
            <a:endParaRPr lang="hu-HU" sz="1400" b="1" dirty="0"/>
          </a:p>
        </p:txBody>
      </p:sp>
      <p:sp>
        <p:nvSpPr>
          <p:cNvPr id="6" name="Téglalap 4">
            <a:extLst>
              <a:ext uri="{FF2B5EF4-FFF2-40B4-BE49-F238E27FC236}">
                <a16:creationId xmlns:a16="http://schemas.microsoft.com/office/drawing/2014/main" id="{21BAF6F0-8FE8-4FC4-B11C-4D00689DB291}"/>
              </a:ext>
            </a:extLst>
          </p:cNvPr>
          <p:cNvSpPr/>
          <p:nvPr/>
        </p:nvSpPr>
        <p:spPr>
          <a:xfrm>
            <a:off x="1073792" y="1952971"/>
            <a:ext cx="1921576" cy="2534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G1 to G0 transition</a:t>
            </a:r>
            <a:endParaRPr lang="hu-HU" sz="1400" b="1" dirty="0"/>
          </a:p>
        </p:txBody>
      </p:sp>
      <p:sp>
        <p:nvSpPr>
          <p:cNvPr id="7" name="Téglalap 5">
            <a:extLst>
              <a:ext uri="{FF2B5EF4-FFF2-40B4-BE49-F238E27FC236}">
                <a16:creationId xmlns:a16="http://schemas.microsoft.com/office/drawing/2014/main" id="{689F3B0B-6DB3-4B17-98CD-68B7D1C81C57}"/>
              </a:ext>
            </a:extLst>
          </p:cNvPr>
          <p:cNvSpPr/>
          <p:nvPr/>
        </p:nvSpPr>
        <p:spPr>
          <a:xfrm>
            <a:off x="1073793" y="2277383"/>
            <a:ext cx="1921576" cy="7182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beta-1,6-N-acetylglucosaminyltransferase activity</a:t>
            </a:r>
            <a:endParaRPr lang="hu-HU" sz="1400" b="1" dirty="0"/>
          </a:p>
        </p:txBody>
      </p:sp>
      <p:pic>
        <p:nvPicPr>
          <p:cNvPr id="8" name="Tartalom helye 3">
            <a:extLst>
              <a:ext uri="{FF2B5EF4-FFF2-40B4-BE49-F238E27FC236}">
                <a16:creationId xmlns:a16="http://schemas.microsoft.com/office/drawing/2014/main" id="{F07E82C8-C18A-4BF6-A30D-1218B8DA71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4579" y="3242797"/>
            <a:ext cx="3437574" cy="3521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8929D9E-42F5-4F3E-99A0-5A7758605440}"/>
              </a:ext>
            </a:extLst>
          </p:cNvPr>
          <p:cNvSpPr txBox="1"/>
          <p:nvPr/>
        </p:nvSpPr>
        <p:spPr bwMode="auto">
          <a:xfrm>
            <a:off x="741994" y="4722128"/>
            <a:ext cx="3169755" cy="458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800" b="1" kern="0" dirty="0">
                <a:latin typeface="+mn-lt"/>
              </a:rPr>
              <a:t>Hierarchy enables usability</a:t>
            </a:r>
            <a:endParaRPr lang="en-GB" sz="1800" b="1" kern="0" dirty="0" err="1">
              <a:latin typeface="+mn-lt"/>
            </a:endParaRPr>
          </a:p>
        </p:txBody>
      </p:sp>
      <p:sp>
        <p:nvSpPr>
          <p:cNvPr id="10" name="Lefelé nyíl 4">
            <a:extLst>
              <a:ext uri="{FF2B5EF4-FFF2-40B4-BE49-F238E27FC236}">
                <a16:creationId xmlns:a16="http://schemas.microsoft.com/office/drawing/2014/main" id="{CFAFA38A-4227-498D-913C-BFD1D89D2E9F}"/>
              </a:ext>
            </a:extLst>
          </p:cNvPr>
          <p:cNvSpPr/>
          <p:nvPr/>
        </p:nvSpPr>
        <p:spPr>
          <a:xfrm>
            <a:off x="4344005" y="6152972"/>
            <a:ext cx="344032" cy="482720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Lefelé nyíl 5">
            <a:extLst>
              <a:ext uri="{FF2B5EF4-FFF2-40B4-BE49-F238E27FC236}">
                <a16:creationId xmlns:a16="http://schemas.microsoft.com/office/drawing/2014/main" id="{B2C44E82-5838-4D4F-BD98-BD4682E020AC}"/>
              </a:ext>
            </a:extLst>
          </p:cNvPr>
          <p:cNvSpPr/>
          <p:nvPr/>
        </p:nvSpPr>
        <p:spPr>
          <a:xfrm rot="10800000">
            <a:off x="4344005" y="3428999"/>
            <a:ext cx="344032" cy="2264163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" name="Szövegdoboz 6">
            <a:extLst>
              <a:ext uri="{FF2B5EF4-FFF2-40B4-BE49-F238E27FC236}">
                <a16:creationId xmlns:a16="http://schemas.microsoft.com/office/drawing/2014/main" id="{2A5A04BD-E057-42EF-A04A-03936D696886}"/>
              </a:ext>
            </a:extLst>
          </p:cNvPr>
          <p:cNvSpPr txBox="1"/>
          <p:nvPr/>
        </p:nvSpPr>
        <p:spPr>
          <a:xfrm>
            <a:off x="3322708" y="3851877"/>
            <a:ext cx="10743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ancestors</a:t>
            </a:r>
          </a:p>
          <a:p>
            <a:r>
              <a:rPr lang="en-US" sz="1600" dirty="0"/>
              <a:t>(parents)</a:t>
            </a:r>
            <a:endParaRPr lang="hu-HU" sz="1600" dirty="0"/>
          </a:p>
        </p:txBody>
      </p:sp>
      <p:sp>
        <p:nvSpPr>
          <p:cNvPr id="13" name="Szövegdoboz 7">
            <a:extLst>
              <a:ext uri="{FF2B5EF4-FFF2-40B4-BE49-F238E27FC236}">
                <a16:creationId xmlns:a16="http://schemas.microsoft.com/office/drawing/2014/main" id="{3AAFC634-05A5-4CD9-BADF-4F56684E82D2}"/>
              </a:ext>
            </a:extLst>
          </p:cNvPr>
          <p:cNvSpPr txBox="1"/>
          <p:nvPr/>
        </p:nvSpPr>
        <p:spPr>
          <a:xfrm>
            <a:off x="3506426" y="6015476"/>
            <a:ext cx="9012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children</a:t>
            </a:r>
            <a:endParaRPr lang="hu-HU" sz="1600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DF393FC-4F4E-41B0-8B66-FB1AE648CFAE}"/>
              </a:ext>
            </a:extLst>
          </p:cNvPr>
          <p:cNvSpPr/>
          <p:nvPr/>
        </p:nvSpPr>
        <p:spPr bwMode="auto">
          <a:xfrm>
            <a:off x="6381320" y="3115258"/>
            <a:ext cx="2008371" cy="2045666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dirty="0" err="1">
              <a:ln>
                <a:noFill/>
              </a:ln>
              <a:solidFill>
                <a:schemeClr val="accent3"/>
              </a:solidFill>
              <a:effectLst/>
              <a:latin typeface="Arial" pitchFamily="-112" charset="0"/>
              <a:ea typeface="Geneva" pitchFamily="-112" charset="0"/>
              <a:cs typeface="Geneva" pitchFamily="-11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BC547BE-10A2-49A8-A4FE-8834A7DE00D3}"/>
              </a:ext>
            </a:extLst>
          </p:cNvPr>
          <p:cNvCxnSpPr/>
          <p:nvPr/>
        </p:nvCxnSpPr>
        <p:spPr bwMode="auto">
          <a:xfrm>
            <a:off x="8379097" y="4362275"/>
            <a:ext cx="501448" cy="15939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970581B-0EDD-4284-811E-345CA29C8761}"/>
              </a:ext>
            </a:extLst>
          </p:cNvPr>
          <p:cNvSpPr txBox="1"/>
          <p:nvPr/>
        </p:nvSpPr>
        <p:spPr bwMode="auto">
          <a:xfrm>
            <a:off x="8923688" y="4337579"/>
            <a:ext cx="3148668" cy="168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90000" rIns="90000" bIns="90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 kern="0" dirty="0">
                <a:latin typeface="+mn-lt"/>
              </a:rPr>
              <a:t>Types of relationships between terms</a:t>
            </a:r>
          </a:p>
          <a:p>
            <a:pPr algn="l"/>
            <a:endParaRPr lang="en-US" sz="1400" kern="0" dirty="0">
              <a:latin typeface="+mn-lt"/>
            </a:endParaRPr>
          </a:p>
          <a:p>
            <a:pPr algn="l"/>
            <a:r>
              <a:rPr lang="en-US" sz="1400" kern="0" dirty="0">
                <a:latin typeface="+mn-lt"/>
              </a:rPr>
              <a:t>‘</a:t>
            </a:r>
            <a:r>
              <a:rPr lang="en-US" sz="1400" kern="0" dirty="0" err="1">
                <a:latin typeface="+mn-lt"/>
              </a:rPr>
              <a:t>is_a</a:t>
            </a:r>
            <a:r>
              <a:rPr lang="en-US" sz="1400" kern="0" dirty="0">
                <a:latin typeface="+mn-lt"/>
              </a:rPr>
              <a:t>’ – defines ancestors/children</a:t>
            </a:r>
          </a:p>
          <a:p>
            <a:pPr algn="l"/>
            <a:endParaRPr lang="en-US" sz="1400" kern="0" dirty="0">
              <a:latin typeface="+mn-lt"/>
            </a:endParaRPr>
          </a:p>
          <a:p>
            <a:pPr algn="l"/>
            <a:r>
              <a:rPr lang="en-US" sz="1400" kern="0" dirty="0">
                <a:latin typeface="+mn-lt"/>
              </a:rPr>
              <a:t>others can connect terms from different namespaces (but do not have to)</a:t>
            </a:r>
            <a:endParaRPr lang="en-GB" sz="1400" kern="0" dirty="0" err="1">
              <a:latin typeface="+mn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5AF1475-5C9E-4C4D-BDA2-DC943B7BD61B}"/>
              </a:ext>
            </a:extLst>
          </p:cNvPr>
          <p:cNvSpPr/>
          <p:nvPr/>
        </p:nvSpPr>
        <p:spPr bwMode="auto">
          <a:xfrm>
            <a:off x="4159551" y="5753790"/>
            <a:ext cx="739351" cy="33855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Geneva" pitchFamily="-112" charset="0"/>
                <a:cs typeface="Geneva" pitchFamily="-112" charset="0"/>
              </a:rPr>
              <a:t>term</a:t>
            </a:r>
            <a:endParaRPr kumimoji="0" lang="en-GB" sz="1600" b="0" i="0" u="none" strike="noStrike" cap="none" normalizeH="0" baseline="0" dirty="0" err="1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Geneva" pitchFamily="-112" charset="0"/>
              <a:cs typeface="Genev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52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/>
      <p:bldP spid="13" grpId="0"/>
      <p:bldP spid="14" grpId="0" animBg="1"/>
      <p:bldP spid="17" grpId="0"/>
      <p:bldP spid="18" grpId="0" animBg="1"/>
    </p:bldLst>
  </p:timing>
</p:sld>
</file>

<file path=ppt/theme/theme1.xml><?xml version="1.0" encoding="utf-8"?>
<a:theme xmlns:a="http://schemas.openxmlformats.org/drawingml/2006/main" name="EMBL_powerpoint_template_final_V03">
  <a:themeElements>
    <a:clrScheme name="EMBL-Col_11-2019">
      <a:dk1>
        <a:srgbClr val="000000"/>
      </a:dk1>
      <a:lt1>
        <a:srgbClr val="FFFFFF"/>
      </a:lt1>
      <a:dk2>
        <a:srgbClr val="007B53"/>
      </a:dk2>
      <a:lt2>
        <a:srgbClr val="707372"/>
      </a:lt2>
      <a:accent1>
        <a:srgbClr val="18974C"/>
      </a:accent1>
      <a:accent2>
        <a:srgbClr val="A1BE1F"/>
      </a:accent2>
      <a:accent3>
        <a:srgbClr val="F49E17"/>
      </a:accent3>
      <a:accent4>
        <a:srgbClr val="F4C61F"/>
      </a:accent4>
      <a:accent5>
        <a:srgbClr val="D41645"/>
      </a:accent5>
      <a:accent6>
        <a:srgbClr val="3B6FB6"/>
      </a:accent6>
      <a:hlink>
        <a:srgbClr val="3E3E3E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6663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400" b="0" i="0" u="none" strike="noStrike" cap="none" normalizeH="0" baseline="0" dirty="0" err="1" smtClean="0">
            <a:ln>
              <a:noFill/>
            </a:ln>
            <a:solidFill>
              <a:schemeClr val="accent3"/>
            </a:solidFill>
            <a:effectLst/>
            <a:latin typeface="Arial" pitchFamily="-112" charset="0"/>
            <a:ea typeface="Geneva" pitchFamily="-112" charset="0"/>
            <a:cs typeface="Geneva" pitchFamily="-112" charset="0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vert="horz" wrap="square" lIns="90000" tIns="90000" rIns="90000" bIns="90000" numCol="1" rtlCol="0" anchor="t" anchorCtr="0" compatLnSpc="1">
        <a:prstTxWarp prst="textNoShape">
          <a:avLst/>
        </a:prstTxWarp>
        <a:spAutoFit/>
      </a:bodyPr>
      <a:lstStyle>
        <a:defPPr algn="l">
          <a:defRPr sz="1400" kern="0" dirty="0" err="1" smtClean="0">
            <a:latin typeface="+mn-lt"/>
          </a:defRPr>
        </a:defPPr>
      </a:lstStyle>
    </a:txDef>
  </a:objectDefaults>
  <a:extraClrSchemeLst>
    <a:extraClrScheme>
      <a:clrScheme name="Leere Präsentation 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2">
        <a:dk1>
          <a:srgbClr val="000000"/>
        </a:dk1>
        <a:lt1>
          <a:srgbClr val="DCDCDC"/>
        </a:lt1>
        <a:dk2>
          <a:srgbClr val="007E82"/>
        </a:dk2>
        <a:lt2>
          <a:srgbClr val="7D7D7D"/>
        </a:lt2>
        <a:accent1>
          <a:srgbClr val="72AD46"/>
        </a:accent1>
        <a:accent2>
          <a:srgbClr val="DF001A"/>
        </a:accent2>
        <a:accent3>
          <a:srgbClr val="EBEBEB"/>
        </a:accent3>
        <a:accent4>
          <a:srgbClr val="000000"/>
        </a:accent4>
        <a:accent5>
          <a:srgbClr val="BCD3B0"/>
        </a:accent5>
        <a:accent6>
          <a:srgbClr val="CA0016"/>
        </a:accent6>
        <a:hlink>
          <a:srgbClr val="007E82"/>
        </a:hlink>
        <a:folHlink>
          <a:srgbClr val="72AD4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3">
        <a:dk1>
          <a:srgbClr val="000000"/>
        </a:dk1>
        <a:lt1>
          <a:srgbClr val="FFFFFF"/>
        </a:lt1>
        <a:dk2>
          <a:srgbClr val="007E82"/>
        </a:dk2>
        <a:lt2>
          <a:srgbClr val="7D7D7D"/>
        </a:lt2>
        <a:accent1>
          <a:srgbClr val="72AD46"/>
        </a:accent1>
        <a:accent2>
          <a:srgbClr val="DF001A"/>
        </a:accent2>
        <a:accent3>
          <a:srgbClr val="FFFFFF"/>
        </a:accent3>
        <a:accent4>
          <a:srgbClr val="000000"/>
        </a:accent4>
        <a:accent5>
          <a:srgbClr val="BCD3B0"/>
        </a:accent5>
        <a:accent6>
          <a:srgbClr val="CA0016"/>
        </a:accent6>
        <a:hlink>
          <a:srgbClr val="007E82"/>
        </a:hlink>
        <a:folHlink>
          <a:srgbClr val="72AD4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4">
        <a:dk1>
          <a:srgbClr val="000000"/>
        </a:dk1>
        <a:lt1>
          <a:srgbClr val="FFFFFF"/>
        </a:lt1>
        <a:dk2>
          <a:srgbClr val="007E82"/>
        </a:dk2>
        <a:lt2>
          <a:srgbClr val="7D7D7D"/>
        </a:lt2>
        <a:accent1>
          <a:srgbClr val="72AD46"/>
        </a:accent1>
        <a:accent2>
          <a:srgbClr val="DF001A"/>
        </a:accent2>
        <a:accent3>
          <a:srgbClr val="FFFFFF"/>
        </a:accent3>
        <a:accent4>
          <a:srgbClr val="000000"/>
        </a:accent4>
        <a:accent5>
          <a:srgbClr val="BCD3B0"/>
        </a:accent5>
        <a:accent6>
          <a:srgbClr val="CA0016"/>
        </a:accent6>
        <a:hlink>
          <a:srgbClr val="D2E806"/>
        </a:hlink>
        <a:folHlink>
          <a:srgbClr val="72AD4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E42DA681-BB3A-094E-B5A0-8F05790E9930}" vid="{B7BCEFE1-11A2-9F4D-B4AD-9BC7CBF053A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EMBL_PPT_Template_Dec2019</Template>
  <TotalTime>1204</TotalTime>
  <Words>3346</Words>
  <Application>Microsoft Office PowerPoint</Application>
  <PresentationFormat>Widescreen</PresentationFormat>
  <Paragraphs>762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2" baseType="lpstr">
      <vt:lpstr>ＭＳ Ｐゴシック</vt:lpstr>
      <vt:lpstr>Arial</vt:lpstr>
      <vt:lpstr>Arial Black</vt:lpstr>
      <vt:lpstr>Calibri</vt:lpstr>
      <vt:lpstr>Geneva</vt:lpstr>
      <vt:lpstr>Times</vt:lpstr>
      <vt:lpstr>EMBL_powerpoint_template_final_V03</vt:lpstr>
      <vt:lpstr>PowerPoint Presentation</vt:lpstr>
      <vt:lpstr>Overview</vt:lpstr>
      <vt:lpstr>Logistics</vt:lpstr>
      <vt:lpstr>PowerPoint Presentation</vt:lpstr>
      <vt:lpstr>Introduction to ontologies</vt:lpstr>
      <vt:lpstr>Introduction to ontologies</vt:lpstr>
      <vt:lpstr>Gene Ontology</vt:lpstr>
      <vt:lpstr>Gene Ontology</vt:lpstr>
      <vt:lpstr>Gene Ontology</vt:lpstr>
      <vt:lpstr>Gene Ontology</vt:lpstr>
      <vt:lpstr>Gene Ontology – how to access?</vt:lpstr>
      <vt:lpstr>GO term centric use</vt:lpstr>
      <vt:lpstr>GO term centric use</vt:lpstr>
      <vt:lpstr>Protein centric use</vt:lpstr>
      <vt:lpstr>PowerPoint Presentation</vt:lpstr>
      <vt:lpstr>PowerPoint Presentation</vt:lpstr>
      <vt:lpstr>Problems with interpretation</vt:lpstr>
      <vt:lpstr>GO Slims</vt:lpstr>
      <vt:lpstr>GO Slims</vt:lpstr>
      <vt:lpstr>GO Slims</vt:lpstr>
      <vt:lpstr>GO Slims</vt:lpstr>
      <vt:lpstr>GO slims - exercise</vt:lpstr>
      <vt:lpstr>GO slims – exercise evaluation</vt:lpstr>
      <vt:lpstr>wnt signaling pathway</vt:lpstr>
      <vt:lpstr>Mapping to slims - automation</vt:lpstr>
      <vt:lpstr>Limitations of slims</vt:lpstr>
      <vt:lpstr>PowerPoint Presentation</vt:lpstr>
      <vt:lpstr>PowerPoint Presentation</vt:lpstr>
      <vt:lpstr>GO term enrichment – classical problem #1</vt:lpstr>
      <vt:lpstr>GO term enrichment – classical problem #2</vt:lpstr>
      <vt:lpstr>GO term enrichment – classical problem #2</vt:lpstr>
      <vt:lpstr>GO term enrichment</vt:lpstr>
      <vt:lpstr>GO term enrichment</vt:lpstr>
      <vt:lpstr>GO term enrichment | exercise</vt:lpstr>
      <vt:lpstr>GO term enrichment – behind the scenes</vt:lpstr>
      <vt:lpstr>GO term enrichment – behind the scenes</vt:lpstr>
      <vt:lpstr>GO term enrichment – example #0</vt:lpstr>
      <vt:lpstr>GO term enrichment – example #0</vt:lpstr>
      <vt:lpstr>GO term enrichment – exercises</vt:lpstr>
      <vt:lpstr>GO term enrichment – solutions for the exercises</vt:lpstr>
      <vt:lpstr>GO enrichment on random(?) datasets</vt:lpstr>
      <vt:lpstr>GO enrichment on random(?) datasets</vt:lpstr>
      <vt:lpstr>GO enrichment on random(?) datasets</vt:lpstr>
      <vt:lpstr>GO term enrichment | limitations of simple analyses</vt:lpstr>
      <vt:lpstr>Outlook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Balint Meszaros</dc:creator>
  <cp:lastModifiedBy>Balint Meszaros</cp:lastModifiedBy>
  <cp:revision>157</cp:revision>
  <dcterms:created xsi:type="dcterms:W3CDTF">2020-10-23T15:04:00Z</dcterms:created>
  <dcterms:modified xsi:type="dcterms:W3CDTF">2020-10-26T11:27:28Z</dcterms:modified>
</cp:coreProperties>
</file>